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1188" r:id="rId2"/>
    <p:sldId id="948" r:id="rId3"/>
    <p:sldId id="1243" r:id="rId4"/>
    <p:sldId id="1214" r:id="rId5"/>
    <p:sldId id="1189" r:id="rId6"/>
    <p:sldId id="1215" r:id="rId7"/>
    <p:sldId id="1191" r:id="rId8"/>
    <p:sldId id="1219" r:id="rId9"/>
    <p:sldId id="1220" r:id="rId10"/>
    <p:sldId id="1244" r:id="rId11"/>
    <p:sldId id="1221" r:id="rId12"/>
    <p:sldId id="1245" r:id="rId13"/>
    <p:sldId id="1247" r:id="rId14"/>
    <p:sldId id="1226" r:id="rId15"/>
    <p:sldId id="1225" r:id="rId16"/>
    <p:sldId id="1227" r:id="rId17"/>
    <p:sldId id="1228" r:id="rId18"/>
    <p:sldId id="1229" r:id="rId19"/>
    <p:sldId id="1230" r:id="rId20"/>
    <p:sldId id="1231" r:id="rId21"/>
    <p:sldId id="1232" r:id="rId22"/>
    <p:sldId id="1233" r:id="rId23"/>
    <p:sldId id="1234" r:id="rId24"/>
    <p:sldId id="1124" r:id="rId25"/>
    <p:sldId id="1093" r:id="rId26"/>
    <p:sldId id="1235" r:id="rId27"/>
    <p:sldId id="1237" r:id="rId28"/>
    <p:sldId id="1238" r:id="rId29"/>
    <p:sldId id="1239" r:id="rId30"/>
    <p:sldId id="1236" r:id="rId31"/>
    <p:sldId id="1240" r:id="rId32"/>
    <p:sldId id="1241" r:id="rId33"/>
    <p:sldId id="1242" r:id="rId34"/>
    <p:sldId id="978" r:id="rId35"/>
    <p:sldId id="1197" r:id="rId36"/>
    <p:sldId id="1198" r:id="rId37"/>
    <p:sldId id="1196" r:id="rId38"/>
    <p:sldId id="972" r:id="rId39"/>
    <p:sldId id="1122" r:id="rId40"/>
    <p:sldId id="1123" r:id="rId41"/>
    <p:sldId id="976" r:id="rId42"/>
    <p:sldId id="970" r:id="rId43"/>
    <p:sldId id="1199" r:id="rId44"/>
    <p:sldId id="1200" r:id="rId45"/>
    <p:sldId id="1201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C54EE-2D1F-449D-BD09-D721B56BDFBE}" v="64" dt="2022-07-14T16:56:21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7A3B7D4D-F6A2-4BAB-935C-DC1C585CD156}"/>
    <pc:docChg chg="custSel modSld">
      <pc:chgData name="Biersach, David" userId="14a9feb0-85a7-4da4-be8a-c1e22b637acc" providerId="ADAL" clId="{7A3B7D4D-F6A2-4BAB-935C-DC1C585CD156}" dt="2022-01-08T16:58:28.994" v="62" actId="20577"/>
      <pc:docMkLst>
        <pc:docMk/>
      </pc:docMkLst>
      <pc:sldChg chg="modSp">
        <pc:chgData name="Biersach, David" userId="14a9feb0-85a7-4da4-be8a-c1e22b637acc" providerId="ADAL" clId="{7A3B7D4D-F6A2-4BAB-935C-DC1C585CD156}" dt="2022-01-08T16:58:25.412" v="58" actId="20577"/>
        <pc:sldMkLst>
          <pc:docMk/>
          <pc:sldMk cId="697654483" sldId="945"/>
        </pc:sldMkLst>
        <pc:spChg chg="mod">
          <ac:chgData name="Biersach, David" userId="14a9feb0-85a7-4da4-be8a-c1e22b637acc" providerId="ADAL" clId="{7A3B7D4D-F6A2-4BAB-935C-DC1C585CD156}" dt="2022-01-08T16:58:25.412" v="58" actId="20577"/>
          <ac:spMkLst>
            <pc:docMk/>
            <pc:sldMk cId="697654483" sldId="945"/>
            <ac:spMk id="9" creationId="{00975667-8E84-4E62-9648-AFC33BDBB73B}"/>
          </ac:spMkLst>
        </pc:spChg>
      </pc:sldChg>
      <pc:sldChg chg="modSp">
        <pc:chgData name="Biersach, David" userId="14a9feb0-85a7-4da4-be8a-c1e22b637acc" providerId="ADAL" clId="{7A3B7D4D-F6A2-4BAB-935C-DC1C585CD156}" dt="2022-01-08T06:01:03.431" v="54" actId="115"/>
        <pc:sldMkLst>
          <pc:docMk/>
          <pc:sldMk cId="3488103010" sldId="953"/>
        </pc:sldMkLst>
        <pc:spChg chg="mod">
          <ac:chgData name="Biersach, David" userId="14a9feb0-85a7-4da4-be8a-c1e22b637acc" providerId="ADAL" clId="{7A3B7D4D-F6A2-4BAB-935C-DC1C585CD156}" dt="2022-01-08T06:01:03.431" v="54" actId="115"/>
          <ac:spMkLst>
            <pc:docMk/>
            <pc:sldMk cId="3488103010" sldId="953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7A3B7D4D-F6A2-4BAB-935C-DC1C585CD156}" dt="2022-01-08T05:58:00.744" v="7" actId="1076"/>
        <pc:sldMkLst>
          <pc:docMk/>
          <pc:sldMk cId="2793733643" sldId="1014"/>
        </pc:sldMkLst>
        <pc:spChg chg="mod">
          <ac:chgData name="Biersach, David" userId="14a9feb0-85a7-4da4-be8a-c1e22b637acc" providerId="ADAL" clId="{7A3B7D4D-F6A2-4BAB-935C-DC1C585CD156}" dt="2022-01-08T05:58:00.744" v="7" actId="1076"/>
          <ac:spMkLst>
            <pc:docMk/>
            <pc:sldMk cId="2793733643" sldId="1014"/>
            <ac:spMk id="31" creationId="{947C52A3-B52E-4CAA-8A45-A461B91A5CB8}"/>
          </ac:spMkLst>
        </pc:spChg>
      </pc:sldChg>
      <pc:sldChg chg="delSp mod delAnim">
        <pc:chgData name="Biersach, David" userId="14a9feb0-85a7-4da4-be8a-c1e22b637acc" providerId="ADAL" clId="{7A3B7D4D-F6A2-4BAB-935C-DC1C585CD156}" dt="2022-01-07T23:16:45.124" v="0" actId="478"/>
        <pc:sldMkLst>
          <pc:docMk/>
          <pc:sldMk cId="402641594" sldId="1109"/>
        </pc:sldMkLst>
        <pc:spChg chg="del">
          <ac:chgData name="Biersach, David" userId="14a9feb0-85a7-4da4-be8a-c1e22b637acc" providerId="ADAL" clId="{7A3B7D4D-F6A2-4BAB-935C-DC1C585CD156}" dt="2022-01-07T23:16:45.124" v="0" actId="478"/>
          <ac:spMkLst>
            <pc:docMk/>
            <pc:sldMk cId="402641594" sldId="1109"/>
            <ac:spMk id="18" creationId="{F72C74EA-3EF8-4B24-8C80-A05CCC8F3228}"/>
          </ac:spMkLst>
        </pc:spChg>
      </pc:sldChg>
      <pc:sldChg chg="modSp mod">
        <pc:chgData name="Biersach, David" userId="14a9feb0-85a7-4da4-be8a-c1e22b637acc" providerId="ADAL" clId="{7A3B7D4D-F6A2-4BAB-935C-DC1C585CD156}" dt="2022-01-08T16:58:28.994" v="62" actId="20577"/>
        <pc:sldMkLst>
          <pc:docMk/>
          <pc:sldMk cId="3684000737" sldId="1125"/>
        </pc:sldMkLst>
        <pc:spChg chg="mod">
          <ac:chgData name="Biersach, David" userId="14a9feb0-85a7-4da4-be8a-c1e22b637acc" providerId="ADAL" clId="{7A3B7D4D-F6A2-4BAB-935C-DC1C585CD156}" dt="2022-01-08T16:58:28.994" v="62" actId="20577"/>
          <ac:spMkLst>
            <pc:docMk/>
            <pc:sldMk cId="3684000737" sldId="1125"/>
            <ac:spMk id="9" creationId="{00975667-8E84-4E62-9648-AFC33BDBB73B}"/>
          </ac:spMkLst>
        </pc:spChg>
      </pc:sldChg>
    </pc:docChg>
  </pc:docChgLst>
  <pc:docChgLst>
    <pc:chgData name="David Biersach" userId="14a9feb0-85a7-4da4-be8a-c1e22b637acc" providerId="ADAL" clId="{18B7C96E-00F8-4853-BA32-21F444BB190D}"/>
    <pc:docChg chg="undo custSel addSld delSld modSld">
      <pc:chgData name="David Biersach" userId="14a9feb0-85a7-4da4-be8a-c1e22b637acc" providerId="ADAL" clId="{18B7C96E-00F8-4853-BA32-21F444BB190D}" dt="2022-01-08T07:26:27.602" v="1813" actId="20577"/>
      <pc:docMkLst>
        <pc:docMk/>
      </pc:docMkLst>
      <pc:sldChg chg="addSp delSp modSp mod delAnim modAnim">
        <pc:chgData name="David Biersach" userId="14a9feb0-85a7-4da4-be8a-c1e22b637acc" providerId="ADAL" clId="{18B7C96E-00F8-4853-BA32-21F444BB190D}" dt="2022-01-08T07:04:04.254" v="1421" actId="465"/>
        <pc:sldMkLst>
          <pc:docMk/>
          <pc:sldMk cId="697654483" sldId="945"/>
        </pc:sldMkLst>
        <pc:spChg chg="add mod">
          <ac:chgData name="David Biersach" userId="14a9feb0-85a7-4da4-be8a-c1e22b637acc" providerId="ADAL" clId="{18B7C96E-00F8-4853-BA32-21F444BB190D}" dt="2022-01-08T06:53:09.448" v="1344" actId="113"/>
          <ac:spMkLst>
            <pc:docMk/>
            <pc:sldMk cId="697654483" sldId="945"/>
            <ac:spMk id="9" creationId="{00975667-8E84-4E62-9648-AFC33BDBB73B}"/>
          </ac:spMkLst>
        </pc:spChg>
        <pc:spChg chg="del">
          <ac:chgData name="David Biersach" userId="14a9feb0-85a7-4da4-be8a-c1e22b637acc" providerId="ADAL" clId="{18B7C96E-00F8-4853-BA32-21F444BB190D}" dt="2022-01-08T06:22:51.615" v="4" actId="478"/>
          <ac:spMkLst>
            <pc:docMk/>
            <pc:sldMk cId="697654483" sldId="945"/>
            <ac:spMk id="11" creationId="{FB4CB1B1-9DDF-4821-8BF8-0EB3E8C00E0E}"/>
          </ac:spMkLst>
        </pc:spChg>
        <pc:spChg chg="del">
          <ac:chgData name="David Biersach" userId="14a9feb0-85a7-4da4-be8a-c1e22b637acc" providerId="ADAL" clId="{18B7C96E-00F8-4853-BA32-21F444BB190D}" dt="2022-01-08T06:22:52.558" v="5" actId="478"/>
          <ac:spMkLst>
            <pc:docMk/>
            <pc:sldMk cId="697654483" sldId="945"/>
            <ac:spMk id="12" creationId="{2D9EEE17-C6FF-4DCE-9499-A3D7C7B6C89E}"/>
          </ac:spMkLst>
        </pc:spChg>
        <pc:spChg chg="add mod">
          <ac:chgData name="David Biersach" userId="14a9feb0-85a7-4da4-be8a-c1e22b637acc" providerId="ADAL" clId="{18B7C96E-00F8-4853-BA32-21F444BB190D}" dt="2022-01-08T06:52:56.741" v="1343" actId="113"/>
          <ac:spMkLst>
            <pc:docMk/>
            <pc:sldMk cId="697654483" sldId="945"/>
            <ac:spMk id="13" creationId="{F1DB7D95-9427-411D-BE8F-8FAF2863AA9A}"/>
          </ac:spMkLst>
        </pc:spChg>
        <pc:spChg chg="add mod">
          <ac:chgData name="David Biersach" userId="14a9feb0-85a7-4da4-be8a-c1e22b637acc" providerId="ADAL" clId="{18B7C96E-00F8-4853-BA32-21F444BB190D}" dt="2022-01-08T06:52:55.779" v="1342" actId="113"/>
          <ac:spMkLst>
            <pc:docMk/>
            <pc:sldMk cId="697654483" sldId="945"/>
            <ac:spMk id="14" creationId="{5306D148-A1FC-403D-8DC3-325060C16530}"/>
          </ac:spMkLst>
        </pc:spChg>
        <pc:spChg chg="add mod">
          <ac:chgData name="David Biersach" userId="14a9feb0-85a7-4da4-be8a-c1e22b637acc" providerId="ADAL" clId="{18B7C96E-00F8-4853-BA32-21F444BB190D}" dt="2022-01-08T06:58:07.475" v="1361" actId="20577"/>
          <ac:spMkLst>
            <pc:docMk/>
            <pc:sldMk cId="697654483" sldId="945"/>
            <ac:spMk id="15" creationId="{E1F21FF8-05C6-4DB0-A658-2ACA3454218B}"/>
          </ac:spMkLst>
        </pc:spChg>
        <pc:spChg chg="add del mod">
          <ac:chgData name="David Biersach" userId="14a9feb0-85a7-4da4-be8a-c1e22b637acc" providerId="ADAL" clId="{18B7C96E-00F8-4853-BA32-21F444BB190D}" dt="2022-01-08T06:49:41.343" v="1315" actId="478"/>
          <ac:spMkLst>
            <pc:docMk/>
            <pc:sldMk cId="697654483" sldId="945"/>
            <ac:spMk id="16" creationId="{71DE5F91-FB94-41E8-A38B-281B1806519C}"/>
          </ac:spMkLst>
        </pc:spChg>
        <pc:spChg chg="add mod">
          <ac:chgData name="David Biersach" userId="14a9feb0-85a7-4da4-be8a-c1e22b637acc" providerId="ADAL" clId="{18B7C96E-00F8-4853-BA32-21F444BB190D}" dt="2022-01-08T07:03:58.392" v="1420" actId="14100"/>
          <ac:spMkLst>
            <pc:docMk/>
            <pc:sldMk cId="697654483" sldId="945"/>
            <ac:spMk id="17" creationId="{02CE5ADC-5601-493B-A8B4-C08FF2B8289A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8" creationId="{31D4C8B9-0B61-4CCC-B2FA-32C9E958FBEB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9" creationId="{1DC3E5EE-0302-414A-90E0-ED2AD3943AB1}"/>
          </ac:spMkLst>
        </pc:spChg>
        <pc:spChg chg="add mod">
          <ac:chgData name="David Biersach" userId="14a9feb0-85a7-4da4-be8a-c1e22b637acc" providerId="ADAL" clId="{18B7C96E-00F8-4853-BA32-21F444BB190D}" dt="2022-01-08T06:44:24.073" v="1134" actId="20577"/>
          <ac:spMkLst>
            <pc:docMk/>
            <pc:sldMk cId="697654483" sldId="945"/>
            <ac:spMk id="20" creationId="{6FB4668B-89C3-49B8-8ED9-9C5796667C6D}"/>
          </ac:spMkLst>
        </pc:spChg>
        <pc:spChg chg="add mod">
          <ac:chgData name="David Biersach" userId="14a9feb0-85a7-4da4-be8a-c1e22b637acc" providerId="ADAL" clId="{18B7C96E-00F8-4853-BA32-21F444BB190D}" dt="2022-01-08T07:03:27.682" v="1417" actId="20577"/>
          <ac:spMkLst>
            <pc:docMk/>
            <pc:sldMk cId="697654483" sldId="945"/>
            <ac:spMk id="21" creationId="{CD126C5A-A277-472B-AECE-518CA4FA3D23}"/>
          </ac:spMkLst>
        </pc:spChg>
        <pc:spChg chg="add mod">
          <ac:chgData name="David Biersach" userId="14a9feb0-85a7-4da4-be8a-c1e22b637acc" providerId="ADAL" clId="{18B7C96E-00F8-4853-BA32-21F444BB190D}" dt="2022-01-08T06:49:41.722" v="1316"/>
          <ac:spMkLst>
            <pc:docMk/>
            <pc:sldMk cId="697654483" sldId="945"/>
            <ac:spMk id="22" creationId="{3180C985-B663-4538-A87C-0C173C9A2675}"/>
          </ac:spMkLst>
        </pc:spChg>
        <pc:picChg chg="add mod modCrop">
          <ac:chgData name="David Biersach" userId="14a9feb0-85a7-4da4-be8a-c1e22b637acc" providerId="ADAL" clId="{18B7C96E-00F8-4853-BA32-21F444BB190D}" dt="2022-01-08T06:31:23.486" v="415" actId="1076"/>
          <ac:picMkLst>
            <pc:docMk/>
            <pc:sldMk cId="697654483" sldId="945"/>
            <ac:picMk id="3" creationId="{A5312BB2-4781-4062-BDEC-E5CD46A7D036}"/>
          </ac:picMkLst>
        </pc:picChg>
        <pc:picChg chg="del">
          <ac:chgData name="David Biersach" userId="14a9feb0-85a7-4da4-be8a-c1e22b637acc" providerId="ADAL" clId="{18B7C96E-00F8-4853-BA32-21F444BB190D}" dt="2022-01-08T06:22:48.706" v="1" actId="478"/>
          <ac:picMkLst>
            <pc:docMk/>
            <pc:sldMk cId="697654483" sldId="945"/>
            <ac:picMk id="5" creationId="{A9B3E998-D08F-4300-A1E3-7B0073D84256}"/>
          </ac:picMkLst>
        </pc:picChg>
        <pc:picChg chg="add mod">
          <ac:chgData name="David Biersach" userId="14a9feb0-85a7-4da4-be8a-c1e22b637acc" providerId="ADAL" clId="{18B7C96E-00F8-4853-BA32-21F444BB190D}" dt="2022-01-08T06:30:54.773" v="406" actId="1076"/>
          <ac:picMkLst>
            <pc:docMk/>
            <pc:sldMk cId="697654483" sldId="945"/>
            <ac:picMk id="7" creationId="{CD0829AB-E7F4-4B6E-B130-CD0EE75DCCE7}"/>
          </ac:picMkLst>
        </pc:picChg>
        <pc:picChg chg="del">
          <ac:chgData name="David Biersach" userId="14a9feb0-85a7-4da4-be8a-c1e22b637acc" providerId="ADAL" clId="{18B7C96E-00F8-4853-BA32-21F444BB190D}" dt="2022-01-08T06:22:50.266" v="2" actId="478"/>
          <ac:picMkLst>
            <pc:docMk/>
            <pc:sldMk cId="697654483" sldId="945"/>
            <ac:picMk id="8" creationId="{4F3A2558-9D09-4C2B-AC06-F0985854B1AF}"/>
          </ac:picMkLst>
        </pc:picChg>
        <pc:picChg chg="del">
          <ac:chgData name="David Biersach" userId="14a9feb0-85a7-4da4-be8a-c1e22b637acc" providerId="ADAL" clId="{18B7C96E-00F8-4853-BA32-21F444BB190D}" dt="2022-01-08T06:22:50.975" v="3" actId="478"/>
          <ac:picMkLst>
            <pc:docMk/>
            <pc:sldMk cId="697654483" sldId="945"/>
            <ac:picMk id="10" creationId="{5A652A3A-5C7B-40A6-8060-AAA4D0071B69}"/>
          </ac:picMkLst>
        </pc:picChg>
      </pc:sldChg>
      <pc:sldChg chg="modSp">
        <pc:chgData name="David Biersach" userId="14a9feb0-85a7-4da4-be8a-c1e22b637acc" providerId="ADAL" clId="{18B7C96E-00F8-4853-BA32-21F444BB190D}" dt="2022-01-08T07:26:01.855" v="1808" actId="20577"/>
        <pc:sldMkLst>
          <pc:docMk/>
          <pc:sldMk cId="125730610" sldId="976"/>
        </pc:sldMkLst>
        <pc:spChg chg="mod">
          <ac:chgData name="David Biersach" userId="14a9feb0-85a7-4da4-be8a-c1e22b637acc" providerId="ADAL" clId="{18B7C96E-00F8-4853-BA32-21F444BB190D}" dt="2022-01-08T07:26:01.855" v="1808" actId="20577"/>
          <ac:spMkLst>
            <pc:docMk/>
            <pc:sldMk cId="125730610" sldId="976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22:50.569" v="1781" actId="20577"/>
        <pc:sldMkLst>
          <pc:docMk/>
          <pc:sldMk cId="1650040610" sldId="978"/>
        </pc:sldMkLst>
        <pc:spChg chg="mod">
          <ac:chgData name="David Biersach" userId="14a9feb0-85a7-4da4-be8a-c1e22b637acc" providerId="ADAL" clId="{18B7C96E-00F8-4853-BA32-21F444BB190D}" dt="2022-01-08T07:18:59.741" v="1735" actId="20577"/>
          <ac:spMkLst>
            <pc:docMk/>
            <pc:sldMk cId="1650040610" sldId="978"/>
            <ac:spMk id="2" creationId="{00000000-0000-0000-0000-000000000000}"/>
          </ac:spMkLst>
        </pc:spChg>
        <pc:spChg chg="mod">
          <ac:chgData name="David Biersach" userId="14a9feb0-85a7-4da4-be8a-c1e22b637acc" providerId="ADAL" clId="{18B7C96E-00F8-4853-BA32-21F444BB190D}" dt="2022-01-08T07:21:12.770" v="1759" actId="1076"/>
          <ac:spMkLst>
            <pc:docMk/>
            <pc:sldMk cId="1650040610" sldId="978"/>
            <ac:spMk id="15" creationId="{1D14C025-891D-4203-A82F-D433EB9A6AA2}"/>
          </ac:spMkLst>
        </pc:spChg>
        <pc:spChg chg="mod">
          <ac:chgData name="David Biersach" userId="14a9feb0-85a7-4da4-be8a-c1e22b637acc" providerId="ADAL" clId="{18B7C96E-00F8-4853-BA32-21F444BB190D}" dt="2022-01-08T07:22:50.569" v="1781" actId="20577"/>
          <ac:spMkLst>
            <pc:docMk/>
            <pc:sldMk cId="1650040610" sldId="978"/>
            <ac:spMk id="20" creationId="{6EFE2077-A9E0-421E-A9E3-5F68D8B4396C}"/>
          </ac:spMkLst>
        </pc:spChg>
        <pc:spChg chg="mod">
          <ac:chgData name="David Biersach" userId="14a9feb0-85a7-4da4-be8a-c1e22b637acc" providerId="ADAL" clId="{18B7C96E-00F8-4853-BA32-21F444BB190D}" dt="2022-01-08T07:21:07.357" v="1758" actId="1076"/>
          <ac:spMkLst>
            <pc:docMk/>
            <pc:sldMk cId="1650040610" sldId="978"/>
            <ac:spMk id="21" creationId="{915248D7-B35E-4DCC-9FCC-7166EE858939}"/>
          </ac:spMkLst>
        </pc:spChg>
        <pc:cxnChg chg="add mod">
          <ac:chgData name="David Biersach" userId="14a9feb0-85a7-4da4-be8a-c1e22b637acc" providerId="ADAL" clId="{18B7C96E-00F8-4853-BA32-21F444BB190D}" dt="2022-01-08T07:21:56.267" v="1764" actId="1582"/>
          <ac:cxnSpMkLst>
            <pc:docMk/>
            <pc:sldMk cId="1650040610" sldId="978"/>
            <ac:cxnSpMk id="17" creationId="{01E47A24-23D9-4280-9907-974082F5B71E}"/>
          </ac:cxnSpMkLst>
        </pc:cxnChg>
      </pc:sldChg>
      <pc:sldChg chg="modSp">
        <pc:chgData name="David Biersach" userId="14a9feb0-85a7-4da4-be8a-c1e22b637acc" providerId="ADAL" clId="{18B7C96E-00F8-4853-BA32-21F444BB190D}" dt="2022-01-08T07:26:27.602" v="1813" actId="20577"/>
        <pc:sldMkLst>
          <pc:docMk/>
          <pc:sldMk cId="3228797006" sldId="1090"/>
        </pc:sldMkLst>
        <pc:spChg chg="mod">
          <ac:chgData name="David Biersach" userId="14a9feb0-85a7-4da4-be8a-c1e22b637acc" providerId="ADAL" clId="{18B7C96E-00F8-4853-BA32-21F444BB190D}" dt="2022-01-08T07:26:27.602" v="1813" actId="20577"/>
          <ac:spMkLst>
            <pc:docMk/>
            <pc:sldMk cId="3228797006" sldId="1090"/>
            <ac:spMk id="3" creationId="{00000000-0000-0000-0000-000000000000}"/>
          </ac:spMkLst>
        </pc:spChg>
      </pc:sldChg>
      <pc:sldChg chg="modSp mod">
        <pc:chgData name="David Biersach" userId="14a9feb0-85a7-4da4-be8a-c1e22b637acc" providerId="ADAL" clId="{18B7C96E-00F8-4853-BA32-21F444BB190D}" dt="2022-01-08T07:09:32.121" v="1484" actId="20577"/>
        <pc:sldMkLst>
          <pc:docMk/>
          <pc:sldMk cId="3879157449" sldId="1093"/>
        </pc:sldMkLst>
        <pc:spChg chg="mod">
          <ac:chgData name="David Biersach" userId="14a9feb0-85a7-4da4-be8a-c1e22b637acc" providerId="ADAL" clId="{18B7C96E-00F8-4853-BA32-21F444BB190D}" dt="2022-01-08T07:09:32.121" v="1484" actId="20577"/>
          <ac:spMkLst>
            <pc:docMk/>
            <pc:sldMk cId="3879157449" sldId="1093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18:38.350" v="1722" actId="6549"/>
        <pc:sldMkLst>
          <pc:docMk/>
          <pc:sldMk cId="3009278176" sldId="1121"/>
        </pc:sldMkLst>
        <pc:spChg chg="add mod">
          <ac:chgData name="David Biersach" userId="14a9feb0-85a7-4da4-be8a-c1e22b637acc" providerId="ADAL" clId="{18B7C96E-00F8-4853-BA32-21F444BB190D}" dt="2022-01-08T07:18:38.350" v="1722" actId="6549"/>
          <ac:spMkLst>
            <pc:docMk/>
            <pc:sldMk cId="3009278176" sldId="1121"/>
            <ac:spMk id="3" creationId="{DCB43E96-CE7B-4F60-A887-9EB2C8B3C2A9}"/>
          </ac:spMkLst>
        </pc:spChg>
      </pc:sldChg>
      <pc:sldChg chg="add">
        <pc:chgData name="David Biersach" userId="14a9feb0-85a7-4da4-be8a-c1e22b637acc" providerId="ADAL" clId="{18B7C96E-00F8-4853-BA32-21F444BB190D}" dt="2022-01-08T06:22:45.941" v="0" actId="2890"/>
        <pc:sldMkLst>
          <pc:docMk/>
          <pc:sldMk cId="3423755234" sldId="1124"/>
        </pc:sldMkLst>
      </pc:sldChg>
      <pc:sldChg chg="addSp delSp modSp add mod modAnim">
        <pc:chgData name="David Biersach" userId="14a9feb0-85a7-4da4-be8a-c1e22b637acc" providerId="ADAL" clId="{18B7C96E-00F8-4853-BA32-21F444BB190D}" dt="2022-01-08T07:04:39.021" v="1424"/>
        <pc:sldMkLst>
          <pc:docMk/>
          <pc:sldMk cId="3684000737" sldId="1125"/>
        </pc:sldMkLst>
        <pc:spChg chg="add mod">
          <ac:chgData name="David Biersach" userId="14a9feb0-85a7-4da4-be8a-c1e22b637acc" providerId="ADAL" clId="{18B7C96E-00F8-4853-BA32-21F444BB190D}" dt="2022-01-08T06:55:23.127" v="1350" actId="1582"/>
          <ac:spMkLst>
            <pc:docMk/>
            <pc:sldMk cId="3684000737" sldId="1125"/>
            <ac:spMk id="5" creationId="{5CE6E328-3217-4C1A-8A54-7338C2F20417}"/>
          </ac:spMkLst>
        </pc:spChg>
        <pc:spChg chg="mod">
          <ac:chgData name="David Biersach" userId="14a9feb0-85a7-4da4-be8a-c1e22b637acc" providerId="ADAL" clId="{18B7C96E-00F8-4853-BA32-21F444BB190D}" dt="2022-01-08T06:57:12.931" v="1356" actId="113"/>
          <ac:spMkLst>
            <pc:docMk/>
            <pc:sldMk cId="3684000737" sldId="1125"/>
            <ac:spMk id="13" creationId="{F1DB7D95-9427-411D-BE8F-8FAF2863AA9A}"/>
          </ac:spMkLst>
        </pc:spChg>
        <pc:spChg chg="mod">
          <ac:chgData name="David Biersach" userId="14a9feb0-85a7-4da4-be8a-c1e22b637acc" providerId="ADAL" clId="{18B7C96E-00F8-4853-BA32-21F444BB190D}" dt="2022-01-08T06:57:12.027" v="1355" actId="113"/>
          <ac:spMkLst>
            <pc:docMk/>
            <pc:sldMk cId="3684000737" sldId="1125"/>
            <ac:spMk id="14" creationId="{5306D148-A1FC-403D-8DC3-325060C16530}"/>
          </ac:spMkLst>
        </pc:spChg>
        <pc:spChg chg="mod">
          <ac:chgData name="David Biersach" userId="14a9feb0-85a7-4da4-be8a-c1e22b637acc" providerId="ADAL" clId="{18B7C96E-00F8-4853-BA32-21F444BB190D}" dt="2022-01-08T06:58:33.546" v="1363" actId="6549"/>
          <ac:spMkLst>
            <pc:docMk/>
            <pc:sldMk cId="3684000737" sldId="1125"/>
            <ac:spMk id="15" creationId="{E1F21FF8-05C6-4DB0-A658-2ACA3454218B}"/>
          </ac:spMkLst>
        </pc:spChg>
        <pc:spChg chg="mod">
          <ac:chgData name="David Biersach" userId="14a9feb0-85a7-4da4-be8a-c1e22b637acc" providerId="ADAL" clId="{18B7C96E-00F8-4853-BA32-21F444BB190D}" dt="2022-01-08T06:47:12.061" v="1279" actId="1076"/>
          <ac:spMkLst>
            <pc:docMk/>
            <pc:sldMk cId="3684000737" sldId="1125"/>
            <ac:spMk id="16" creationId="{71DE5F91-FB94-41E8-A38B-281B1806519C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7" creationId="{02CE5ADC-5601-493B-A8B4-C08FF2B8289A}"/>
          </ac:spMkLst>
        </pc:spChg>
        <pc:spChg chg="del mod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8" creationId="{31D4C8B9-0B61-4CCC-B2FA-32C9E958FBEB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9" creationId="{1DC3E5EE-0302-414A-90E0-ED2AD3943AB1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20" creationId="{6FB4668B-89C3-49B8-8ED9-9C5796667C6D}"/>
          </ac:spMkLst>
        </pc:spChg>
        <pc:spChg chg="mod">
          <ac:chgData name="David Biersach" userId="14a9feb0-85a7-4da4-be8a-c1e22b637acc" providerId="ADAL" clId="{18B7C96E-00F8-4853-BA32-21F444BB190D}" dt="2022-01-08T06:57:39.382" v="1359" actId="20577"/>
          <ac:spMkLst>
            <pc:docMk/>
            <pc:sldMk cId="3684000737" sldId="1125"/>
            <ac:spMk id="21" creationId="{CD126C5A-A277-472B-AECE-518CA4FA3D23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2" creationId="{A4FE0BBA-CFFA-4385-A5AA-BACE148DB2E6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3" creationId="{1DB37A04-752E-43C2-94B5-6EB8027C2D5D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4" creationId="{DC0EBE50-2C4B-4D16-8DF2-D86D340B0EDC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5" creationId="{38A365E4-C48B-4EDE-9ACE-EE5D150E45C8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6" creationId="{C7A305B9-7E42-452B-8FB7-BDC9735F02AC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7" creationId="{2C9B77CD-33E9-4210-A0BE-96D5364FBB34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8" creationId="{9A8A05CD-B3BB-4506-AE66-49E71237B1CA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9" creationId="{9CFF7082-CC69-4D0C-BB1C-A7212BF10D51}"/>
          </ac:spMkLst>
        </pc:spChg>
      </pc:sldChg>
      <pc:sldChg chg="modSp add del mod modAnim">
        <pc:chgData name="David Biersach" userId="14a9feb0-85a7-4da4-be8a-c1e22b637acc" providerId="ADAL" clId="{18B7C96E-00F8-4853-BA32-21F444BB190D}" dt="2022-01-08T07:17:20.444" v="1715" actId="47"/>
        <pc:sldMkLst>
          <pc:docMk/>
          <pc:sldMk cId="176852362" sldId="1126"/>
        </pc:sldMkLst>
        <pc:spChg chg="mod">
          <ac:chgData name="David Biersach" userId="14a9feb0-85a7-4da4-be8a-c1e22b637acc" providerId="ADAL" clId="{18B7C96E-00F8-4853-BA32-21F444BB190D}" dt="2022-01-08T07:17:04.645" v="1713" actId="1076"/>
          <ac:spMkLst>
            <pc:docMk/>
            <pc:sldMk cId="176852362" sldId="1126"/>
            <ac:spMk id="3" creationId="{DCB43E96-CE7B-4F60-A887-9EB2C8B3C2A9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9C54EE-2D1F-449D-BD09-D721B56BDFBE}"/>
    <pc:docChg chg="custSel modSld">
      <pc:chgData name="Biersach, David" userId="14a9feb0-85a7-4da4-be8a-c1e22b637acc" providerId="ADAL" clId="{8A9C54EE-2D1F-449D-BD09-D721B56BDFBE}" dt="2022-07-14T16:56:21.620" v="88"/>
      <pc:docMkLst>
        <pc:docMk/>
      </pc:docMkLst>
      <pc:sldChg chg="modSp">
        <pc:chgData name="Biersach, David" userId="14a9feb0-85a7-4da4-be8a-c1e22b637acc" providerId="ADAL" clId="{8A9C54EE-2D1F-449D-BD09-D721B56BDFBE}" dt="2022-07-14T16:31:48.391" v="76" actId="208"/>
        <pc:sldMkLst>
          <pc:docMk/>
          <pc:sldMk cId="697654483" sldId="945"/>
        </pc:sldMkLst>
        <pc:spChg chg="mod">
          <ac:chgData name="Biersach, David" userId="14a9feb0-85a7-4da4-be8a-c1e22b637acc" providerId="ADAL" clId="{8A9C54EE-2D1F-449D-BD09-D721B56BDFBE}" dt="2022-07-14T16:31:48.391" v="76" actId="208"/>
          <ac:spMkLst>
            <pc:docMk/>
            <pc:sldMk cId="697654483" sldId="945"/>
            <ac:spMk id="9" creationId="{00975667-8E84-4E62-9648-AFC33BDBB73B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6:56:21.620" v="88"/>
        <pc:sldMkLst>
          <pc:docMk/>
          <pc:sldMk cId="1949702425" sldId="1122"/>
        </pc:sldMkLst>
        <pc:picChg chg="add mod">
          <ac:chgData name="Biersach, David" userId="14a9feb0-85a7-4da4-be8a-c1e22b637acc" providerId="ADAL" clId="{8A9C54EE-2D1F-449D-BD09-D721B56BDFBE}" dt="2022-07-14T16:56:01.222" v="84" actId="208"/>
          <ac:picMkLst>
            <pc:docMk/>
            <pc:sldMk cId="1949702425" sldId="1122"/>
            <ac:picMk id="5" creationId="{5ED99189-77D8-5E3F-1A3C-72F3726B84C7}"/>
          </ac:picMkLst>
        </pc:picChg>
      </pc:sldChg>
      <pc:sldChg chg="addSp delSp modSp mod modAnim">
        <pc:chgData name="Biersach, David" userId="14a9feb0-85a7-4da4-be8a-c1e22b637acc" providerId="ADAL" clId="{8A9C54EE-2D1F-449D-BD09-D721B56BDFBE}" dt="2022-07-14T16:32:04.520" v="79"/>
        <pc:sldMkLst>
          <pc:docMk/>
          <pc:sldMk cId="2269831647" sldId="1195"/>
        </pc:sldMkLst>
        <pc:spChg chg="del mod">
          <ac:chgData name="Biersach, David" userId="14a9feb0-85a7-4da4-be8a-c1e22b637acc" providerId="ADAL" clId="{8A9C54EE-2D1F-449D-BD09-D721B56BDFBE}" dt="2022-07-14T16:25:28.347" v="55" actId="478"/>
          <ac:spMkLst>
            <pc:docMk/>
            <pc:sldMk cId="2269831647" sldId="1195"/>
            <ac:spMk id="9" creationId="{00975667-8E84-4E62-9648-AFC33BDBB73B}"/>
          </ac:spMkLst>
        </pc:spChg>
        <pc:spChg chg="add del mod">
          <ac:chgData name="Biersach, David" userId="14a9feb0-85a7-4da4-be8a-c1e22b637acc" providerId="ADAL" clId="{8A9C54EE-2D1F-449D-BD09-D721B56BDFBE}" dt="2022-07-14T16:25:26.002" v="54"/>
          <ac:spMkLst>
            <pc:docMk/>
            <pc:sldMk cId="2269831647" sldId="1195"/>
            <ac:spMk id="21" creationId="{982BEAAA-6A65-1CED-8DE0-EC3C37E16E67}"/>
          </ac:spMkLst>
        </pc:spChg>
        <pc:spChg chg="add del mod">
          <ac:chgData name="Biersach, David" userId="14a9feb0-85a7-4da4-be8a-c1e22b637acc" providerId="ADAL" clId="{8A9C54EE-2D1F-449D-BD09-D721B56BDFBE}" dt="2022-07-14T16:32:00.178" v="77" actId="478"/>
          <ac:spMkLst>
            <pc:docMk/>
            <pc:sldMk cId="2269831647" sldId="1195"/>
            <ac:spMk id="25" creationId="{1155D9B0-BF1F-44E3-5664-4DA23104DCA2}"/>
          </ac:spMkLst>
        </pc:spChg>
        <pc:spChg chg="add mod">
          <ac:chgData name="Biersach, David" userId="14a9feb0-85a7-4da4-be8a-c1e22b637acc" providerId="ADAL" clId="{8A9C54EE-2D1F-449D-BD09-D721B56BDFBE}" dt="2022-07-14T16:32:00.705" v="78"/>
          <ac:spMkLst>
            <pc:docMk/>
            <pc:sldMk cId="2269831647" sldId="1195"/>
            <ac:spMk id="26" creationId="{BBFE1812-B147-8832-5E0D-569CB4E86286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3:53:49.172" v="8"/>
        <pc:sldMkLst>
          <pc:docMk/>
          <pc:sldMk cId="3944595431" sldId="1207"/>
        </pc:sldMkLst>
        <pc:picChg chg="add mod">
          <ac:chgData name="Biersach, David" userId="14a9feb0-85a7-4da4-be8a-c1e22b637acc" providerId="ADAL" clId="{8A9C54EE-2D1F-449D-BD09-D721B56BDFBE}" dt="2022-07-14T13:53:00.180" v="4" actId="1076"/>
          <ac:picMkLst>
            <pc:docMk/>
            <pc:sldMk cId="3944595431" sldId="1207"/>
            <ac:picMk id="3" creationId="{8D4F19A4-6475-4C2F-9B2A-EE988B269ED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6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0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6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12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8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3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2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7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8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02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3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8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0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42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7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4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22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1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2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6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1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43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70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70.png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5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68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660.png"/><Relationship Id="rId5" Type="http://schemas.openxmlformats.org/officeDocument/2006/relationships/image" Target="../media/image128.png"/><Relationship Id="rId10" Type="http://schemas.openxmlformats.org/officeDocument/2006/relationships/image" Target="../media/image650.png"/><Relationship Id="rId9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textbook/ch-algorithms/deutsch-jozsa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9.png"/><Relationship Id="rId4" Type="http://schemas.openxmlformats.org/officeDocument/2006/relationships/image" Target="../media/image8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860.png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860.png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24a</a:t>
              </a:r>
            </a:p>
            <a:p>
              <a:pPr algn="ctr"/>
              <a:r>
                <a:rPr lang="en-US" dirty="0"/>
                <a:t>Quantum Algorithms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3229D-0EA6-1F0A-180A-FC391CA2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8" y="332642"/>
            <a:ext cx="3656655" cy="2775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6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73813-98B2-FD3E-E416-150322979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27" y="1564904"/>
            <a:ext cx="4188095" cy="1158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54A41-9439-352C-C74D-4E2BE8237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052A7-2C7F-E610-7B8D-7304DAE62E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4997727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472DA8-BE13-D59B-FA6A-059985AA90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3198201"/>
            <a:ext cx="3230380" cy="1732070"/>
          </a:xfrm>
          <a:prstGeom prst="rect">
            <a:avLst/>
          </a:prstGeom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61D88-6346-D934-76E9-33435B6CF41D}"/>
              </a:ext>
            </a:extLst>
          </p:cNvPr>
          <p:cNvGrpSpPr/>
          <p:nvPr/>
        </p:nvGrpSpPr>
        <p:grpSpPr>
          <a:xfrm>
            <a:off x="4024862" y="250196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20808D-EB36-A6BF-F857-4935CE875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63D34-5159-9E64-91CE-B55AFE4CED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47CAC9-4244-78A1-F78C-09FCAADEE982}"/>
              </a:ext>
            </a:extLst>
          </p:cNvPr>
          <p:cNvGrpSpPr/>
          <p:nvPr/>
        </p:nvGrpSpPr>
        <p:grpSpPr>
          <a:xfrm>
            <a:off x="2201382" y="72645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167549-46F9-323C-6EBE-CCF354488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F84E-D82D-F5E3-B3DF-99CF89704E6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3FCECB-B1EC-FADB-894C-61B64D6BA097}"/>
              </a:ext>
            </a:extLst>
          </p:cNvPr>
          <p:cNvGrpSpPr/>
          <p:nvPr/>
        </p:nvGrpSpPr>
        <p:grpSpPr>
          <a:xfrm>
            <a:off x="2117338" y="104808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D83A4-EE5C-60A5-D5C6-39743EDE0E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CAFC04-B465-C08C-0DF9-0ADA6F4AD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EF64AD-4F21-B3B6-B5A0-DD3E3BCA93D4}"/>
              </a:ext>
            </a:extLst>
          </p:cNvPr>
          <p:cNvGrpSpPr/>
          <p:nvPr/>
        </p:nvGrpSpPr>
        <p:grpSpPr>
          <a:xfrm>
            <a:off x="2094828" y="1711633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3F6A34-9D11-0636-E4FB-04C25A31D0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CBC1B6-1CD2-CB2B-718B-41D46586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53547-9F0D-C5F7-86E5-2B5CBF663CBA}"/>
              </a:ext>
            </a:extLst>
          </p:cNvPr>
          <p:cNvGrpSpPr/>
          <p:nvPr/>
        </p:nvGrpSpPr>
        <p:grpSpPr>
          <a:xfrm>
            <a:off x="2067995" y="2179579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A73BE-54F5-F469-AC18-3F8A9E37CF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C9F673-AB4A-A3D4-84CA-7AE4C208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B44237D-9165-ADD6-9636-96AA9C42A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642" y="5194301"/>
            <a:ext cx="3067050" cy="116205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56FF3B-0F77-12AC-643A-FD53098D3F36}"/>
              </a:ext>
            </a:extLst>
          </p:cNvPr>
          <p:cNvCxnSpPr>
            <a:cxnSpLocks/>
          </p:cNvCxnSpPr>
          <p:nvPr/>
        </p:nvCxnSpPr>
        <p:spPr>
          <a:xfrm flipH="1">
            <a:off x="5473517" y="5880431"/>
            <a:ext cx="4197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C3A276-CCD8-BF25-1B83-617998D93BB1}"/>
              </a:ext>
            </a:extLst>
          </p:cNvPr>
          <p:cNvCxnSpPr>
            <a:cxnSpLocks/>
          </p:cNvCxnSpPr>
          <p:nvPr/>
        </p:nvCxnSpPr>
        <p:spPr>
          <a:xfrm flipH="1">
            <a:off x="5473517" y="6266193"/>
            <a:ext cx="4197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5F0F80-9083-4F1A-EF7F-C91020D083D5}"/>
              </a:ext>
            </a:extLst>
          </p:cNvPr>
          <p:cNvSpPr txBox="1"/>
          <p:nvPr/>
        </p:nvSpPr>
        <p:spPr>
          <a:xfrm>
            <a:off x="5100482" y="5726543"/>
            <a:ext cx="18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B636AF-D82C-BD89-ADDD-93B1BE38D850}"/>
              </a:ext>
            </a:extLst>
          </p:cNvPr>
          <p:cNvSpPr txBox="1"/>
          <p:nvPr/>
        </p:nvSpPr>
        <p:spPr>
          <a:xfrm>
            <a:off x="5100482" y="6112305"/>
            <a:ext cx="18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E5FE5-736F-F66F-279A-837FE5831EF7}"/>
              </a:ext>
            </a:extLst>
          </p:cNvPr>
          <p:cNvCxnSpPr/>
          <p:nvPr/>
        </p:nvCxnSpPr>
        <p:spPr>
          <a:xfrm flipV="1">
            <a:off x="5331619" y="5829300"/>
            <a:ext cx="92869" cy="904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5E03C3-F9ED-FBEB-F3AC-F99260F78405}"/>
              </a:ext>
            </a:extLst>
          </p:cNvPr>
          <p:cNvCxnSpPr/>
          <p:nvPr/>
        </p:nvCxnSpPr>
        <p:spPr>
          <a:xfrm flipV="1">
            <a:off x="5331618" y="6220949"/>
            <a:ext cx="92869" cy="904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0CF94D4-6E2C-FE80-0A40-0D76BAE25518}"/>
              </a:ext>
            </a:extLst>
          </p:cNvPr>
          <p:cNvSpPr/>
          <p:nvPr/>
        </p:nvSpPr>
        <p:spPr>
          <a:xfrm>
            <a:off x="6910466" y="5775326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22C40-9351-2B4D-A3D6-F281C3ED1C0C}"/>
              </a:ext>
            </a:extLst>
          </p:cNvPr>
          <p:cNvSpPr/>
          <p:nvPr/>
        </p:nvSpPr>
        <p:spPr>
          <a:xfrm>
            <a:off x="6666874" y="6528307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C01F68-1A92-E505-F05B-92E71F4AF290}"/>
              </a:ext>
            </a:extLst>
          </p:cNvPr>
          <p:cNvSpPr/>
          <p:nvPr/>
        </p:nvSpPr>
        <p:spPr>
          <a:xfrm>
            <a:off x="5074802" y="5775326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D7BCE-FFBE-AD0F-4365-774C89482238}"/>
              </a:ext>
            </a:extLst>
          </p:cNvPr>
          <p:cNvSpPr/>
          <p:nvPr/>
        </p:nvSpPr>
        <p:spPr>
          <a:xfrm>
            <a:off x="5074802" y="6162798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8F0F0C2-DF4A-86D3-740A-85AA15962D51}"/>
              </a:ext>
            </a:extLst>
          </p:cNvPr>
          <p:cNvCxnSpPr>
            <a:cxnSpLocks/>
            <a:stCxn id="54" idx="1"/>
            <a:endCxn id="53" idx="1"/>
          </p:cNvCxnSpPr>
          <p:nvPr/>
        </p:nvCxnSpPr>
        <p:spPr>
          <a:xfrm rot="10800000" flipH="1" flipV="1">
            <a:off x="5074802" y="5867399"/>
            <a:ext cx="1592072" cy="752981"/>
          </a:xfrm>
          <a:prstGeom prst="bentConnector3">
            <a:avLst>
              <a:gd name="adj1" fmla="val -14359"/>
            </a:avLst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2A60726-59CD-00CC-69A4-8C3E5FAC435B}"/>
              </a:ext>
            </a:extLst>
          </p:cNvPr>
          <p:cNvCxnSpPr>
            <a:cxnSpLocks/>
            <a:stCxn id="55" idx="2"/>
            <a:endCxn id="52" idx="1"/>
          </p:cNvCxnSpPr>
          <p:nvPr/>
        </p:nvCxnSpPr>
        <p:spPr>
          <a:xfrm rot="5400000" flipH="1" flipV="1">
            <a:off x="5786576" y="5223056"/>
            <a:ext cx="479545" cy="1768234"/>
          </a:xfrm>
          <a:prstGeom prst="bentConnector4">
            <a:avLst>
              <a:gd name="adj1" fmla="val -25788"/>
              <a:gd name="adj2" fmla="val 7606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30FBA64-29EF-87F0-32F2-CF0CCACFDB4C}"/>
              </a:ext>
            </a:extLst>
          </p:cNvPr>
          <p:cNvSpPr/>
          <p:nvPr/>
        </p:nvSpPr>
        <p:spPr>
          <a:xfrm>
            <a:off x="6910465" y="6156704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C5CE0A8-A4BA-3F2C-79F9-E46241E7ED1F}"/>
              </a:ext>
            </a:extLst>
          </p:cNvPr>
          <p:cNvCxnSpPr>
            <a:cxnSpLocks/>
            <a:stCxn id="53" idx="1"/>
            <a:endCxn id="75" idx="1"/>
          </p:cNvCxnSpPr>
          <p:nvPr/>
        </p:nvCxnSpPr>
        <p:spPr>
          <a:xfrm rot="10800000" flipH="1">
            <a:off x="6666873" y="6248779"/>
            <a:ext cx="243591" cy="371603"/>
          </a:xfrm>
          <a:prstGeom prst="bentConnector3">
            <a:avLst>
              <a:gd name="adj1" fmla="val 1384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433271-2A12-0684-4D9D-16B3C7C80326}"/>
                  </a:ext>
                </a:extLst>
              </p:cNvPr>
              <p:cNvSpPr txBox="1"/>
              <p:nvPr/>
            </p:nvSpPr>
            <p:spPr>
              <a:xfrm>
                <a:off x="5611290" y="2633740"/>
                <a:ext cx="23897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</a:rPr>
                  <a:t>In this case, the 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CNOT</a:t>
                </a:r>
                <a:r>
                  <a:rPr lang="en-US" sz="1400" dirty="0">
                    <a:solidFill>
                      <a:srgbClr val="00B050"/>
                    </a:solidFill>
                  </a:rPr>
                  <a:t> gate</a:t>
                </a:r>
              </a:p>
              <a:p>
                <a:pPr algn="ctr"/>
                <a:r>
                  <a:rPr lang="en-US" sz="1400" u="sng" dirty="0">
                    <a:solidFill>
                      <a:srgbClr val="00B050"/>
                    </a:solidFill>
                  </a:rPr>
                  <a:t>does not</a:t>
                </a:r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i="1" dirty="0">
                    <a:solidFill>
                      <a:srgbClr val="00B050"/>
                    </a:solidFill>
                  </a:rPr>
                  <a:t>entangle</a:t>
                </a:r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433271-2A12-0684-4D9D-16B3C7C8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90" y="2633740"/>
                <a:ext cx="2389710" cy="523220"/>
              </a:xfrm>
              <a:prstGeom prst="rect">
                <a:avLst/>
              </a:prstGeom>
              <a:blipFill>
                <a:blip r:embed="rId8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5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6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73813-98B2-FD3E-E416-1503229790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27" y="1564904"/>
            <a:ext cx="4188095" cy="1158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54A41-9439-352C-C74D-4E2BE8237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052A7-2C7F-E610-7B8D-7304DAE62E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4997727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472DA8-BE13-D59B-FA6A-059985AA90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2184B3-B8F1-D11D-0B8B-556BD586A5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4989406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BABAD1A-E42D-1333-443F-0D90E1FEE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78" y="332642"/>
            <a:ext cx="3656655" cy="27753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F93B907-7450-952F-0958-59AAC034EB13}"/>
              </a:ext>
            </a:extLst>
          </p:cNvPr>
          <p:cNvGrpSpPr/>
          <p:nvPr/>
        </p:nvGrpSpPr>
        <p:grpSpPr>
          <a:xfrm>
            <a:off x="4024862" y="250196"/>
            <a:ext cx="1076632" cy="369332"/>
            <a:chOff x="4968362" y="2079211"/>
            <a:chExt cx="1076632" cy="36933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DD5F760-730D-00B6-E30B-8C024262C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E42EC62-632A-295B-1B01-8C17DEBE84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D089AA1-282D-C850-4DB2-5BC382F10C16}"/>
              </a:ext>
            </a:extLst>
          </p:cNvPr>
          <p:cNvGrpSpPr/>
          <p:nvPr/>
        </p:nvGrpSpPr>
        <p:grpSpPr>
          <a:xfrm>
            <a:off x="2201382" y="726451"/>
            <a:ext cx="1076632" cy="369332"/>
            <a:chOff x="4704120" y="2356972"/>
            <a:chExt cx="1076632" cy="369332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628281F-E26C-A205-759C-6221B752E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88FB34-1874-BE20-E9C7-80CFD09570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13EDBF3-41C0-AD22-1AF5-34A53B768D1C}"/>
              </a:ext>
            </a:extLst>
          </p:cNvPr>
          <p:cNvGrpSpPr/>
          <p:nvPr/>
        </p:nvGrpSpPr>
        <p:grpSpPr>
          <a:xfrm>
            <a:off x="2117338" y="1048085"/>
            <a:ext cx="1068643" cy="369332"/>
            <a:chOff x="3647644" y="4910075"/>
            <a:chExt cx="1068643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0294FE6-0098-CF16-4802-46F731E8192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854C637-16B5-EB6B-DC37-8A389B495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D6A911-BA32-DDDF-F275-12FFA9E1D0B3}"/>
              </a:ext>
            </a:extLst>
          </p:cNvPr>
          <p:cNvGrpSpPr/>
          <p:nvPr/>
        </p:nvGrpSpPr>
        <p:grpSpPr>
          <a:xfrm>
            <a:off x="2094828" y="1711633"/>
            <a:ext cx="1064340" cy="369332"/>
            <a:chOff x="3647644" y="5421073"/>
            <a:chExt cx="1064340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B1B1A3A-5AF9-6223-8571-B6DB3E0EFD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27B4590-1B45-2B32-1FB4-2CF66812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B5475F-4C4F-4572-5AC2-D918AF86C50A}"/>
              </a:ext>
            </a:extLst>
          </p:cNvPr>
          <p:cNvGrpSpPr/>
          <p:nvPr/>
        </p:nvGrpSpPr>
        <p:grpSpPr>
          <a:xfrm>
            <a:off x="2067995" y="2179579"/>
            <a:ext cx="1068643" cy="369332"/>
            <a:chOff x="3647644" y="5359159"/>
            <a:chExt cx="1068643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270CD48-B33C-BEDA-0FD4-E0A030C4A48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E6B8058-1D72-2C07-F505-38645A706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D017194-C021-077A-C224-4DF947F7ADA9}"/>
                  </a:ext>
                </a:extLst>
              </p:cNvPr>
              <p:cNvSpPr txBox="1"/>
              <p:nvPr/>
            </p:nvSpPr>
            <p:spPr>
              <a:xfrm>
                <a:off x="5483873" y="2645414"/>
                <a:ext cx="26108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</a:rPr>
                  <a:t>The final 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H</a:t>
                </a:r>
                <a:r>
                  <a:rPr lang="en-US" sz="1400" dirty="0">
                    <a:solidFill>
                      <a:srgbClr val="00B050"/>
                    </a:solidFill>
                  </a:rPr>
                  <a:t> gates applied to each qubit returns the state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400" i="1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endParaRPr lang="en-US" sz="1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D017194-C021-077A-C224-4DF947F7A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873" y="2645414"/>
                <a:ext cx="2610816" cy="523220"/>
              </a:xfrm>
              <a:prstGeom prst="rect">
                <a:avLst/>
              </a:prstGeom>
              <a:blipFill>
                <a:blip r:embed="rId8"/>
                <a:stretch>
                  <a:fillRect t="-2326" r="-70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6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65CCC1-6690-2EA2-219B-59737045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34" y="321457"/>
            <a:ext cx="3451012" cy="2844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632A30-9B7A-5FEA-43DD-A12965BF76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615" y="1623447"/>
            <a:ext cx="4316045" cy="1041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C38D1-FD56-E00C-5E6B-4A2BA73FA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95" y="5041871"/>
            <a:ext cx="3251405" cy="1743343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41C34-FBCC-0795-14B0-DEA8766CA2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12" y="3259683"/>
            <a:ext cx="3232370" cy="173313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A5576-0F0C-B882-3A2C-F22249FDEA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53" y="5046031"/>
            <a:ext cx="3235886" cy="173502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A5BED-D642-FC2D-F9DA-13FDB499E9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253779"/>
            <a:ext cx="3254393" cy="174494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7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61D88-6346-D934-76E9-33435B6CF41D}"/>
              </a:ext>
            </a:extLst>
          </p:cNvPr>
          <p:cNvGrpSpPr/>
          <p:nvPr/>
        </p:nvGrpSpPr>
        <p:grpSpPr>
          <a:xfrm>
            <a:off x="3742706" y="240096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20808D-EB36-A6BF-F857-4935CE875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63D34-5159-9E64-91CE-B55AFE4CED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47CAC9-4244-78A1-F78C-09FCAADEE982}"/>
              </a:ext>
            </a:extLst>
          </p:cNvPr>
          <p:cNvGrpSpPr/>
          <p:nvPr/>
        </p:nvGrpSpPr>
        <p:grpSpPr>
          <a:xfrm>
            <a:off x="2082037" y="71100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167549-46F9-323C-6EBE-CCF354488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F84E-D82D-F5E3-B3DF-99CF89704E6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3FCECB-B1EC-FADB-894C-61B64D6BA097}"/>
              </a:ext>
            </a:extLst>
          </p:cNvPr>
          <p:cNvGrpSpPr/>
          <p:nvPr/>
        </p:nvGrpSpPr>
        <p:grpSpPr>
          <a:xfrm>
            <a:off x="2082037" y="117265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D83A4-EE5C-60A5-D5C6-39743EDE0E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CAFC04-B465-C08C-0DF9-0ADA6F4AD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EF64AD-4F21-B3B6-B5A0-DD3E3BCA93D4}"/>
              </a:ext>
            </a:extLst>
          </p:cNvPr>
          <p:cNvGrpSpPr/>
          <p:nvPr/>
        </p:nvGrpSpPr>
        <p:grpSpPr>
          <a:xfrm>
            <a:off x="2082037" y="1803697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3F6A34-9D11-0636-E4FB-04C25A31D0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CBC1B6-1CD2-CB2B-718B-41D46586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53547-9F0D-C5F7-86E5-2B5CBF663CBA}"/>
              </a:ext>
            </a:extLst>
          </p:cNvPr>
          <p:cNvGrpSpPr/>
          <p:nvPr/>
        </p:nvGrpSpPr>
        <p:grpSpPr>
          <a:xfrm>
            <a:off x="2082037" y="2267206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A73BE-54F5-F469-AC18-3F8A9E37CF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C9F673-AB4A-A3D4-84CA-7AE4C208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DB01CC-6C23-71FD-38CD-698C16930814}"/>
              </a:ext>
            </a:extLst>
          </p:cNvPr>
          <p:cNvGrpSpPr/>
          <p:nvPr/>
        </p:nvGrpSpPr>
        <p:grpSpPr>
          <a:xfrm>
            <a:off x="2082037" y="2870293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CC5283-C1DD-FDA1-65E2-AB65C35A1D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3E9B23-073B-FC9E-2C16-DF73740BE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4928093" y="2138066"/>
            <a:ext cx="409967" cy="46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2469356" y="342887"/>
            <a:ext cx="292894" cy="166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5CADE2-9EF3-8618-2F79-B51645B947A6}"/>
              </a:ext>
            </a:extLst>
          </p:cNvPr>
          <p:cNvSpPr/>
          <p:nvPr/>
        </p:nvSpPr>
        <p:spPr>
          <a:xfrm>
            <a:off x="2352131" y="5039490"/>
            <a:ext cx="449424" cy="2304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108B2E-AB7C-8553-976C-EB2B2C8DA46A}"/>
              </a:ext>
            </a:extLst>
          </p:cNvPr>
          <p:cNvSpPr/>
          <p:nvPr/>
        </p:nvSpPr>
        <p:spPr>
          <a:xfrm>
            <a:off x="5793831" y="3253779"/>
            <a:ext cx="449424" cy="2304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79DB466-87AF-F0DF-4AAC-9298E43CB66A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3404838" y="2425785"/>
            <a:ext cx="1785711" cy="3441700"/>
          </a:xfrm>
          <a:prstGeom prst="bentConnector3">
            <a:avLst>
              <a:gd name="adj1" fmla="val 12275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7D549-13A1-C331-66E3-73666C8A9E24}"/>
                  </a:ext>
                </a:extLst>
              </p:cNvPr>
              <p:cNvSpPr txBox="1"/>
              <p:nvPr/>
            </p:nvSpPr>
            <p:spPr>
              <a:xfrm>
                <a:off x="6444838" y="2793349"/>
                <a:ext cx="23897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</a:rPr>
                  <a:t>The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u="sng" dirty="0">
                    <a:solidFill>
                      <a:srgbClr val="00B050"/>
                    </a:solidFill>
                  </a:rPr>
                  <a:t>affected</a:t>
                </a:r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was the 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target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7D549-13A1-C331-66E3-73666C8A9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38" y="2793349"/>
                <a:ext cx="2389710" cy="523220"/>
              </a:xfrm>
              <a:prstGeom prst="rect">
                <a:avLst/>
              </a:prstGeom>
              <a:blipFill>
                <a:blip r:embed="rId8"/>
                <a:stretch>
                  <a:fillRect l="-765" t="-2326" r="-76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4134DB-AF84-6D06-4386-A6B8605366C3}"/>
                  </a:ext>
                </a:extLst>
              </p:cNvPr>
              <p:cNvSpPr txBox="1"/>
              <p:nvPr/>
            </p:nvSpPr>
            <p:spPr>
              <a:xfrm>
                <a:off x="4831944" y="1488972"/>
                <a:ext cx="6022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4134DB-AF84-6D06-4386-A6B86053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44" y="1488972"/>
                <a:ext cx="60226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617676F-CDC0-4618-6190-50F4B3D5329C}"/>
              </a:ext>
            </a:extLst>
          </p:cNvPr>
          <p:cNvSpPr/>
          <p:nvPr/>
        </p:nvSpPr>
        <p:spPr>
          <a:xfrm>
            <a:off x="1806315" y="3762531"/>
            <a:ext cx="302066" cy="6220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D6DEA6-96CA-8B84-009A-610D9457851F}"/>
              </a:ext>
            </a:extLst>
          </p:cNvPr>
          <p:cNvSpPr/>
          <p:nvPr/>
        </p:nvSpPr>
        <p:spPr>
          <a:xfrm>
            <a:off x="5407847" y="5974411"/>
            <a:ext cx="302066" cy="6220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A86F4-8BC7-E08C-06C6-471F40005BAF}"/>
              </a:ext>
            </a:extLst>
          </p:cNvPr>
          <p:cNvSpPr txBox="1"/>
          <p:nvPr/>
        </p:nvSpPr>
        <p:spPr>
          <a:xfrm>
            <a:off x="3545867" y="2681508"/>
            <a:ext cx="1793724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negative phase moved backwards</a:t>
            </a:r>
          </a:p>
        </p:txBody>
      </p:sp>
    </p:spTree>
    <p:extLst>
      <p:ext uri="{BB962C8B-B14F-4D97-AF65-F5344CB8AC3E}">
        <p14:creationId xmlns:p14="http://schemas.microsoft.com/office/powerpoint/2010/main" val="164099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7" grpId="0"/>
      <p:bldP spid="8" grpId="0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EF2434-D985-D7F0-E96C-42EC19CF11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675" y="4588288"/>
            <a:ext cx="3402769" cy="191166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8D470-268E-C607-BE11-2226F652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4" y="1421952"/>
            <a:ext cx="4630537" cy="3400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8328D-67F1-08C7-1F45-BD0368186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57" y="5111220"/>
            <a:ext cx="4578044" cy="15137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8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1861514" y="5290046"/>
            <a:ext cx="587723" cy="87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45349-CF8E-3267-C892-2AF1A561FF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809" y="469078"/>
            <a:ext cx="3402767" cy="1911667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CB5E33-B2C2-CE21-EA0B-C81BB3F41E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807" y="2565588"/>
            <a:ext cx="3402769" cy="1911668"/>
          </a:xfrm>
          <a:prstGeom prst="rect">
            <a:avLst/>
          </a:prstGeom>
          <a:ln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2772C9E-9D0F-1482-1546-7D1FCD76B7B7}"/>
              </a:ext>
            </a:extLst>
          </p:cNvPr>
          <p:cNvGrpSpPr/>
          <p:nvPr/>
        </p:nvGrpSpPr>
        <p:grpSpPr>
          <a:xfrm>
            <a:off x="4060575" y="1768854"/>
            <a:ext cx="739357" cy="369332"/>
            <a:chOff x="4968362" y="2079211"/>
            <a:chExt cx="73935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21AE81-B4C9-712E-847B-E7B0D5BBC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98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1B943-C009-DBD4-6744-0CD46473802C}"/>
                </a:ext>
              </a:extLst>
            </p:cNvPr>
            <p:cNvSpPr txBox="1"/>
            <p:nvPr/>
          </p:nvSpPr>
          <p:spPr>
            <a:xfrm>
              <a:off x="5324261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F28A13-B03A-4B2C-4AEB-06156C112A8F}"/>
              </a:ext>
            </a:extLst>
          </p:cNvPr>
          <p:cNvGrpSpPr/>
          <p:nvPr/>
        </p:nvGrpSpPr>
        <p:grpSpPr>
          <a:xfrm>
            <a:off x="2729629" y="195670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04AD8F5-40F9-487C-1A58-35B83DD5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1C4A32-6999-1D6E-447E-404578C4CB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FF000-8AA5-1618-347A-3B913A81E83C}"/>
              </a:ext>
            </a:extLst>
          </p:cNvPr>
          <p:cNvGrpSpPr/>
          <p:nvPr/>
        </p:nvGrpSpPr>
        <p:grpSpPr>
          <a:xfrm>
            <a:off x="2408739" y="255219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873113-8430-393D-3FA0-AEA3A43AF9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E339D82-B854-8724-7ED3-80E7B2C7D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08B1BE-ED90-8389-BC72-54FFCEF19B34}"/>
              </a:ext>
            </a:extLst>
          </p:cNvPr>
          <p:cNvGrpSpPr/>
          <p:nvPr/>
        </p:nvGrpSpPr>
        <p:grpSpPr>
          <a:xfrm>
            <a:off x="2407791" y="3159939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44344DB-35C6-90D8-A1BC-7E79ECFBEE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2656C7-365F-5234-764E-90F1568F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3F8DA2-0D33-38AF-F849-589CC2F70C5F}"/>
              </a:ext>
            </a:extLst>
          </p:cNvPr>
          <p:cNvGrpSpPr/>
          <p:nvPr/>
        </p:nvGrpSpPr>
        <p:grpSpPr>
          <a:xfrm>
            <a:off x="2391031" y="3755437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6B0691-85A7-B9AE-4059-27ACF34187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DED64EF-36A7-AF91-BFE3-E7C4FA13F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9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18945-ACA8-68E4-ABEA-97B97419F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915" y="1979066"/>
            <a:ext cx="3665095" cy="24686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E8BF66-96A0-8372-1A5F-EDE0906553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675" y="4588288"/>
            <a:ext cx="3402769" cy="191166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8328D-67F1-08C7-1F45-BD0368186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57" y="5111220"/>
            <a:ext cx="4578044" cy="15137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8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1861514" y="5290046"/>
            <a:ext cx="587723" cy="87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392E39-F09F-0E14-67F8-223B0C8354DE}"/>
                  </a:ext>
                </a:extLst>
              </p:cNvPr>
              <p:cNvSpPr txBox="1"/>
              <p:nvPr/>
            </p:nvSpPr>
            <p:spPr>
              <a:xfrm>
                <a:off x="5682209" y="845524"/>
                <a:ext cx="28331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has no measurable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starts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392E39-F09F-0E14-67F8-223B0C835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09" y="845524"/>
                <a:ext cx="2833141" cy="923330"/>
              </a:xfrm>
              <a:prstGeom prst="rect">
                <a:avLst/>
              </a:prstGeom>
              <a:blipFill>
                <a:blip r:embed="rId5"/>
                <a:stretch>
                  <a:fillRect t="-47020" r="-860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0043DB4-A66F-0588-5FC0-AC72B234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14" y="1421952"/>
            <a:ext cx="4630537" cy="34004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E9628-FC88-8218-8042-E489FBAC7207}"/>
              </a:ext>
            </a:extLst>
          </p:cNvPr>
          <p:cNvGrpSpPr/>
          <p:nvPr/>
        </p:nvGrpSpPr>
        <p:grpSpPr>
          <a:xfrm>
            <a:off x="4060575" y="1768854"/>
            <a:ext cx="739357" cy="369332"/>
            <a:chOff x="4968362" y="2079211"/>
            <a:chExt cx="739357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BA0F9A-05E1-584F-4896-22DED3C86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98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1429BF-3B2A-D3A3-6DAC-D9A2A6AF880E}"/>
                </a:ext>
              </a:extLst>
            </p:cNvPr>
            <p:cNvSpPr txBox="1"/>
            <p:nvPr/>
          </p:nvSpPr>
          <p:spPr>
            <a:xfrm>
              <a:off x="5324261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AD6FAC-FAFD-8F79-EB92-14FEC8724843}"/>
              </a:ext>
            </a:extLst>
          </p:cNvPr>
          <p:cNvGrpSpPr/>
          <p:nvPr/>
        </p:nvGrpSpPr>
        <p:grpSpPr>
          <a:xfrm>
            <a:off x="2729629" y="195670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C5945B4-2D4D-87EF-343F-1ACA692C4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AF5A8A-82C7-5711-2B6C-63D026F9F5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D06ADA-ED87-C0B4-9384-AE39C03A789F}"/>
              </a:ext>
            </a:extLst>
          </p:cNvPr>
          <p:cNvGrpSpPr/>
          <p:nvPr/>
        </p:nvGrpSpPr>
        <p:grpSpPr>
          <a:xfrm>
            <a:off x="2408739" y="255219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C25B75-8DC3-2C18-4F97-E11077914D3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0C4FD7-20D1-825C-B051-9C71285DE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103DD2-F4A7-27BB-E9A7-2F4D3B026F9C}"/>
              </a:ext>
            </a:extLst>
          </p:cNvPr>
          <p:cNvGrpSpPr/>
          <p:nvPr/>
        </p:nvGrpSpPr>
        <p:grpSpPr>
          <a:xfrm>
            <a:off x="2407791" y="3159939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0EBE1B-6C1D-1136-18FE-19E56CA93F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BB1672-25A6-9B2C-2192-C8CE42F5C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715A0D-454B-8791-B401-631C2C0159B9}"/>
              </a:ext>
            </a:extLst>
          </p:cNvPr>
          <p:cNvGrpSpPr/>
          <p:nvPr/>
        </p:nvGrpSpPr>
        <p:grpSpPr>
          <a:xfrm>
            <a:off x="2391031" y="3755437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AB7172-ED08-D741-9551-A0C0B61D0A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BFA75B-47CA-7BC5-697B-062877F13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DAADF8-BD47-A01E-6D59-0A9F3C682ECF}"/>
              </a:ext>
            </a:extLst>
          </p:cNvPr>
          <p:cNvGrpSpPr/>
          <p:nvPr/>
        </p:nvGrpSpPr>
        <p:grpSpPr>
          <a:xfrm>
            <a:off x="2975001" y="45382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81E969-A272-C81B-07E3-B971AD4F9A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848FC8-71E2-C19E-8F06-DF806B9E3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3D4D9C8-E052-C6C3-4234-14239E82C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5155682"/>
            <a:ext cx="4572000" cy="146927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5906A-570B-6B71-4E6D-3690C335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9" y="1414678"/>
            <a:ext cx="4083220" cy="3443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DF285-084C-3C35-AE4D-64F621982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4626818"/>
            <a:ext cx="3402770" cy="191166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C5F6D-A373-A7F6-7791-E0E339CD20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2565588"/>
            <a:ext cx="3402770" cy="191166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A6848-9C36-A345-9893-73C1A48C5F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8" y="469078"/>
            <a:ext cx="3402767" cy="1911667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9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621506" y="5754741"/>
            <a:ext cx="421482" cy="4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96425" y="1443967"/>
            <a:ext cx="420544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186582" y="137470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1112719" y="258168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706506" y="278056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706506" y="338620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706506" y="398753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666282" y="3612630"/>
            <a:ext cx="502170" cy="519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1971309" y="5322986"/>
            <a:ext cx="502170" cy="8004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39831F-5F82-E988-8118-361F3B2FB2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610" y="1949005"/>
            <a:ext cx="3665095" cy="2494824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4D9C8-E052-C6C3-4234-14239E82C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5155682"/>
            <a:ext cx="4572000" cy="146927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5906A-570B-6B71-4E6D-3690C335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414678"/>
            <a:ext cx="4083220" cy="3443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DF285-084C-3C35-AE4D-64F6219821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4626818"/>
            <a:ext cx="3402770" cy="191166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9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621506" y="5754741"/>
            <a:ext cx="421482" cy="4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96425" y="1443967"/>
            <a:ext cx="420544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186582" y="137470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1112719" y="258168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706506" y="278056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706506" y="338620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706506" y="398753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73D1B-0AAE-DB16-E683-A2F949AA0B55}"/>
              </a:ext>
            </a:extLst>
          </p:cNvPr>
          <p:cNvGrpSpPr/>
          <p:nvPr/>
        </p:nvGrpSpPr>
        <p:grpSpPr>
          <a:xfrm>
            <a:off x="1922799" y="41796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8BE9A-E8D8-ED1E-7C11-9DD9E2A43ED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D12B71-E832-4CB2-4E9D-AD219848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D9197-C5FA-6CB6-D027-1B246A04E7E0}"/>
                  </a:ext>
                </a:extLst>
              </p:cNvPr>
              <p:cNvSpPr txBox="1"/>
              <p:nvPr/>
            </p:nvSpPr>
            <p:spPr>
              <a:xfrm>
                <a:off x="5014108" y="850699"/>
                <a:ext cx="33727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started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has affected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due to kickback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D9197-C5FA-6CB6-D027-1B246A04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08" y="850699"/>
                <a:ext cx="3372787" cy="923330"/>
              </a:xfrm>
              <a:prstGeom prst="rect">
                <a:avLst/>
              </a:prstGeom>
              <a:blipFill>
                <a:blip r:embed="rId6"/>
                <a:stretch>
                  <a:fillRect l="-1627" t="-48344" r="-1447" b="-4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C58673-65F4-AFC9-49B3-E00997646A93}"/>
              </a:ext>
            </a:extLst>
          </p:cNvPr>
          <p:cNvCxnSpPr>
            <a:cxnSpLocks/>
          </p:cNvCxnSpPr>
          <p:nvPr/>
        </p:nvCxnSpPr>
        <p:spPr>
          <a:xfrm>
            <a:off x="6457950" y="1744038"/>
            <a:ext cx="1149558" cy="1943542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446798-23F4-BCF8-D502-4F63BEE2E349}"/>
              </a:ext>
            </a:extLst>
          </p:cNvPr>
          <p:cNvSpPr/>
          <p:nvPr/>
        </p:nvSpPr>
        <p:spPr>
          <a:xfrm>
            <a:off x="4148213" y="5229450"/>
            <a:ext cx="450227" cy="4822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EE105-C40C-DFED-5950-C58E1AF3313D}"/>
              </a:ext>
            </a:extLst>
          </p:cNvPr>
          <p:cNvCxnSpPr/>
          <p:nvPr/>
        </p:nvCxnSpPr>
        <p:spPr>
          <a:xfrm flipH="1">
            <a:off x="4706911" y="5470594"/>
            <a:ext cx="81696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1DB015-A30C-F501-E4DA-9440EF4D0AE2}"/>
              </a:ext>
            </a:extLst>
          </p:cNvPr>
          <p:cNvCxnSpPr>
            <a:cxnSpLocks/>
          </p:cNvCxnSpPr>
          <p:nvPr/>
        </p:nvCxnSpPr>
        <p:spPr>
          <a:xfrm flipV="1">
            <a:off x="4645386" y="4356870"/>
            <a:ext cx="470007" cy="79881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8A4019-664F-85C0-03BC-271DD00CE716}"/>
              </a:ext>
            </a:extLst>
          </p:cNvPr>
          <p:cNvSpPr txBox="1"/>
          <p:nvPr/>
        </p:nvSpPr>
        <p:spPr>
          <a:xfrm>
            <a:off x="7472001" y="2457753"/>
            <a:ext cx="1421397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It no longer measures only </a:t>
            </a:r>
            <a:r>
              <a:rPr lang="en-US" sz="1400" b="1" dirty="0">
                <a:solidFill>
                  <a:srgbClr val="00B050"/>
                </a:solidFill>
              </a:rPr>
              <a:t>0</a:t>
            </a:r>
            <a:r>
              <a:rPr lang="en-US" sz="1400" dirty="0">
                <a:solidFill>
                  <a:srgbClr val="00B050"/>
                </a:solidFill>
              </a:rPr>
              <a:t> as on slide 14</a:t>
            </a:r>
          </a:p>
        </p:txBody>
      </p:sp>
    </p:spTree>
    <p:extLst>
      <p:ext uri="{BB962C8B-B14F-4D97-AF65-F5344CB8AC3E}">
        <p14:creationId xmlns:p14="http://schemas.microsoft.com/office/powerpoint/2010/main" val="16125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8AD9C8F-43BF-0E26-00B4-6A04177F3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589" y="505418"/>
            <a:ext cx="3291021" cy="1856546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CBFEFA-3BD8-3A9A-7760-2A7561F68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8" y="2581966"/>
            <a:ext cx="3312163" cy="1868473"/>
          </a:xfrm>
          <a:prstGeom prst="rect">
            <a:avLst/>
          </a:prstGeom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98F6E7-F57C-75C4-D471-ECB9EA9BB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8" y="4670440"/>
            <a:ext cx="3312163" cy="186847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795CB5-B307-6440-F5F3-665F30FC57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65" y="5039793"/>
            <a:ext cx="4959481" cy="1449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DAD54-E68F-640D-C26F-8670F6915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99" y="1395857"/>
            <a:ext cx="4271871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10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441430" y="14024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6B4EA-DB3B-CD5C-F575-F15431F1C58F}"/>
              </a:ext>
            </a:extLst>
          </p:cNvPr>
          <p:cNvSpPr/>
          <p:nvPr/>
        </p:nvSpPr>
        <p:spPr>
          <a:xfrm>
            <a:off x="5441430" y="34787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248F0E-835A-4BCB-74B0-CB9B69CA8B46}"/>
                  </a:ext>
                </a:extLst>
              </p:cNvPr>
              <p:cNvSpPr txBox="1"/>
              <p:nvPr/>
            </p:nvSpPr>
            <p:spPr>
              <a:xfrm>
                <a:off x="3302510" y="2372125"/>
                <a:ext cx="118422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</a:rPr>
                  <a:t>Supposed we didn't </a:t>
                </a:r>
                <a:r>
                  <a:rPr lang="en-US" sz="1400" i="1" dirty="0">
                    <a:solidFill>
                      <a:srgbClr val="00B050"/>
                    </a:solidFill>
                  </a:rPr>
                  <a:t>know</a:t>
                </a:r>
                <a:r>
                  <a:rPr lang="en-US" sz="1400" dirty="0">
                    <a:solidFill>
                      <a:srgbClr val="00B050"/>
                    </a:solidFill>
                  </a:rPr>
                  <a:t> this 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phase</a:t>
                </a:r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248F0E-835A-4BCB-74B0-CB9B69CA8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510" y="2372125"/>
                <a:ext cx="1184223" cy="738664"/>
              </a:xfrm>
              <a:prstGeom prst="rect">
                <a:avLst/>
              </a:prstGeom>
              <a:blipFill>
                <a:blip r:embed="rId7"/>
                <a:stretch>
                  <a:fillRect t="-1653" r="-309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3655D2-9687-16FF-9AE0-B6BC737B43DA}"/>
              </a:ext>
            </a:extLst>
          </p:cNvPr>
          <p:cNvSpPr/>
          <p:nvPr/>
        </p:nvSpPr>
        <p:spPr>
          <a:xfrm>
            <a:off x="5493544" y="1750219"/>
            <a:ext cx="254794" cy="176212"/>
          </a:xfrm>
          <a:custGeom>
            <a:avLst/>
            <a:gdLst>
              <a:gd name="connsiteX0" fmla="*/ 254794 w 254794"/>
              <a:gd name="connsiteY0" fmla="*/ 176212 h 176212"/>
              <a:gd name="connsiteX1" fmla="*/ 152400 w 254794"/>
              <a:gd name="connsiteY1" fmla="*/ 133350 h 176212"/>
              <a:gd name="connsiteX2" fmla="*/ 83344 w 254794"/>
              <a:gd name="connsiteY2" fmla="*/ 95250 h 176212"/>
              <a:gd name="connsiteX3" fmla="*/ 26194 w 254794"/>
              <a:gd name="connsiteY3" fmla="*/ 38100 h 176212"/>
              <a:gd name="connsiteX4" fmla="*/ 0 w 254794"/>
              <a:gd name="connsiteY4" fmla="*/ 0 h 1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794" h="176212">
                <a:moveTo>
                  <a:pt x="254794" y="176212"/>
                </a:moveTo>
                <a:cubicBezTo>
                  <a:pt x="217884" y="161528"/>
                  <a:pt x="180975" y="146844"/>
                  <a:pt x="152400" y="133350"/>
                </a:cubicBezTo>
                <a:cubicBezTo>
                  <a:pt x="123825" y="119856"/>
                  <a:pt x="104378" y="111125"/>
                  <a:pt x="83344" y="95250"/>
                </a:cubicBezTo>
                <a:cubicBezTo>
                  <a:pt x="62310" y="79375"/>
                  <a:pt x="40085" y="53975"/>
                  <a:pt x="26194" y="38100"/>
                </a:cubicBezTo>
                <a:cubicBezTo>
                  <a:pt x="12303" y="22225"/>
                  <a:pt x="6151" y="11112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7" grpId="0" animBg="1"/>
      <p:bldP spid="28" grpId="0" animBg="1"/>
      <p:bldP spid="36" grpId="0" animBg="1"/>
      <p:bldP spid="37" grpId="0" animBg="1"/>
      <p:bldP spid="5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7795CB5-B307-6440-F5F3-665F30FC57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65" y="5039793"/>
            <a:ext cx="4959481" cy="1449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DAD54-E68F-640D-C26F-8670F691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9" y="1395857"/>
            <a:ext cx="4271871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10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26935-817E-A133-F799-BC2A3761FA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51" y="2043865"/>
            <a:ext cx="3660255" cy="24932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3ADF9A-F978-CF4C-E2AD-F1F8A8651F86}"/>
              </a:ext>
            </a:extLst>
          </p:cNvPr>
          <p:cNvGrpSpPr/>
          <p:nvPr/>
        </p:nvGrpSpPr>
        <p:grpSpPr>
          <a:xfrm>
            <a:off x="1994012" y="4531311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4EC823-7885-3036-311C-62EEBFE07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8B01D5-877A-7A3E-CDBC-828D641B6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80E497-1C7C-FDF3-3CB2-E6805ED320F1}"/>
                  </a:ext>
                </a:extLst>
              </p:cNvPr>
              <p:cNvSpPr txBox="1"/>
              <p:nvPr/>
            </p:nvSpPr>
            <p:spPr>
              <a:xfrm>
                <a:off x="5610695" y="742347"/>
                <a:ext cx="28925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all</a:t>
                </a:r>
                <a:r>
                  <a:rPr lang="en-US" b="1" dirty="0">
                    <a:solidFill>
                      <a:srgbClr val="7030A0"/>
                    </a:solidFill>
                  </a:rPr>
                  <a:t> measurements </a:t>
                </a:r>
                <a:r>
                  <a:rPr lang="en-US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know the initial phase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was equal to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80E497-1C7C-FDF3-3CB2-E6805ED3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5" y="742347"/>
                <a:ext cx="2892567" cy="1200329"/>
              </a:xfrm>
              <a:prstGeom prst="rect">
                <a:avLst/>
              </a:prstGeom>
              <a:blipFill>
                <a:blip r:embed="rId5"/>
                <a:stretch>
                  <a:fillRect l="-421" t="-14213" r="-1895" b="-5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8D8498-DF11-993E-F191-FE5BC409D3B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8" y="4670440"/>
            <a:ext cx="3312163" cy="18684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8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303DE2C-829C-DA61-DB56-D5D818C0C3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6" y="4655245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D716FA-82BF-C364-A442-3D3058C215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7" y="2581967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0451B5-303B-57B5-7FC8-0BD299BF0F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449" y="488186"/>
            <a:ext cx="3312164" cy="188366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75943-BC57-7E47-4DA6-33C42F0373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0" y="5030334"/>
            <a:ext cx="5029622" cy="14766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309EE-0E82-22AD-FF52-E1EC76045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99" y="1402427"/>
            <a:ext cx="4266692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Cell 11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441430" y="14024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6B4EA-DB3B-CD5C-F575-F15431F1C58F}"/>
              </a:ext>
            </a:extLst>
          </p:cNvPr>
          <p:cNvSpPr/>
          <p:nvPr/>
        </p:nvSpPr>
        <p:spPr>
          <a:xfrm>
            <a:off x="5441430" y="34787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D8B3FE-F5A4-CA3D-656A-44C3E722B638}"/>
              </a:ext>
            </a:extLst>
          </p:cNvPr>
          <p:cNvSpPr/>
          <p:nvPr/>
        </p:nvSpPr>
        <p:spPr>
          <a:xfrm>
            <a:off x="5588794" y="1857375"/>
            <a:ext cx="152400" cy="66675"/>
          </a:xfrm>
          <a:custGeom>
            <a:avLst/>
            <a:gdLst>
              <a:gd name="connsiteX0" fmla="*/ 152400 w 152400"/>
              <a:gd name="connsiteY0" fmla="*/ 66675 h 66675"/>
              <a:gd name="connsiteX1" fmla="*/ 90487 w 152400"/>
              <a:gd name="connsiteY1" fmla="*/ 45244 h 66675"/>
              <a:gd name="connsiteX2" fmla="*/ 76200 w 152400"/>
              <a:gd name="connsiteY2" fmla="*/ 40481 h 66675"/>
              <a:gd name="connsiteX3" fmla="*/ 57150 w 152400"/>
              <a:gd name="connsiteY3" fmla="*/ 30956 h 66675"/>
              <a:gd name="connsiteX4" fmla="*/ 35719 w 152400"/>
              <a:gd name="connsiteY4" fmla="*/ 21431 h 66675"/>
              <a:gd name="connsiteX5" fmla="*/ 14287 w 152400"/>
              <a:gd name="connsiteY5" fmla="*/ 9525 h 66675"/>
              <a:gd name="connsiteX6" fmla="*/ 0 w 152400"/>
              <a:gd name="connsiteY6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400" h="66675">
                <a:moveTo>
                  <a:pt x="152400" y="66675"/>
                </a:moveTo>
                <a:lnTo>
                  <a:pt x="90487" y="45244"/>
                </a:lnTo>
                <a:cubicBezTo>
                  <a:pt x="77787" y="40878"/>
                  <a:pt x="81756" y="42862"/>
                  <a:pt x="76200" y="40481"/>
                </a:cubicBezTo>
                <a:cubicBezTo>
                  <a:pt x="70644" y="38100"/>
                  <a:pt x="63897" y="34131"/>
                  <a:pt x="57150" y="30956"/>
                </a:cubicBezTo>
                <a:cubicBezTo>
                  <a:pt x="50403" y="27781"/>
                  <a:pt x="42863" y="25003"/>
                  <a:pt x="35719" y="21431"/>
                </a:cubicBezTo>
                <a:cubicBezTo>
                  <a:pt x="28575" y="17859"/>
                  <a:pt x="20240" y="13097"/>
                  <a:pt x="14287" y="9525"/>
                </a:cubicBezTo>
                <a:cubicBezTo>
                  <a:pt x="8334" y="5953"/>
                  <a:pt x="4167" y="2976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0C7CC9-8A70-9875-8934-B015A67FAA02}"/>
              </a:ext>
            </a:extLst>
          </p:cNvPr>
          <p:cNvSpPr/>
          <p:nvPr/>
        </p:nvSpPr>
        <p:spPr>
          <a:xfrm>
            <a:off x="5776913" y="4007644"/>
            <a:ext cx="235743" cy="45421"/>
          </a:xfrm>
          <a:custGeom>
            <a:avLst/>
            <a:gdLst>
              <a:gd name="connsiteX0" fmla="*/ 0 w 235743"/>
              <a:gd name="connsiteY0" fmla="*/ 0 h 45421"/>
              <a:gd name="connsiteX1" fmla="*/ 66675 w 235743"/>
              <a:gd name="connsiteY1" fmla="*/ 21431 h 45421"/>
              <a:gd name="connsiteX2" fmla="*/ 111918 w 235743"/>
              <a:gd name="connsiteY2" fmla="*/ 30956 h 45421"/>
              <a:gd name="connsiteX3" fmla="*/ 142875 w 235743"/>
              <a:gd name="connsiteY3" fmla="*/ 33337 h 45421"/>
              <a:gd name="connsiteX4" fmla="*/ 188118 w 235743"/>
              <a:gd name="connsiteY4" fmla="*/ 40481 h 45421"/>
              <a:gd name="connsiteX5" fmla="*/ 219075 w 235743"/>
              <a:gd name="connsiteY5" fmla="*/ 40481 h 45421"/>
              <a:gd name="connsiteX6" fmla="*/ 235743 w 235743"/>
              <a:gd name="connsiteY6" fmla="*/ 45244 h 4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743" h="45421">
                <a:moveTo>
                  <a:pt x="0" y="0"/>
                </a:moveTo>
                <a:cubicBezTo>
                  <a:pt x="22225" y="7144"/>
                  <a:pt x="48022" y="16272"/>
                  <a:pt x="66675" y="21431"/>
                </a:cubicBezTo>
                <a:cubicBezTo>
                  <a:pt x="85328" y="26590"/>
                  <a:pt x="99218" y="28972"/>
                  <a:pt x="111918" y="30956"/>
                </a:cubicBezTo>
                <a:cubicBezTo>
                  <a:pt x="124618" y="32940"/>
                  <a:pt x="130175" y="31750"/>
                  <a:pt x="142875" y="33337"/>
                </a:cubicBezTo>
                <a:cubicBezTo>
                  <a:pt x="155575" y="34924"/>
                  <a:pt x="175418" y="39290"/>
                  <a:pt x="188118" y="40481"/>
                </a:cubicBezTo>
                <a:cubicBezTo>
                  <a:pt x="200818" y="41672"/>
                  <a:pt x="211138" y="39687"/>
                  <a:pt x="219075" y="40481"/>
                </a:cubicBezTo>
                <a:cubicBezTo>
                  <a:pt x="227012" y="41275"/>
                  <a:pt x="233362" y="46435"/>
                  <a:pt x="235743" y="45244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7" grpId="0" animBg="1"/>
      <p:bldP spid="28" grpId="0" animBg="1"/>
      <p:bldP spid="36" grpId="0" animBg="1"/>
      <p:bldP spid="37" grpId="0" animBg="1"/>
      <p:bldP spid="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Kronecker</a:t>
            </a:r>
            <a:r>
              <a:rPr lang="en-US" sz="2400" dirty="0"/>
              <a:t> product of vectors and how to </a:t>
            </a:r>
            <a:r>
              <a:rPr lang="en-US" sz="2400" b="1" dirty="0">
                <a:solidFill>
                  <a:srgbClr val="7030A0"/>
                </a:solidFill>
              </a:rPr>
              <a:t>boost</a:t>
            </a:r>
            <a:r>
              <a:rPr lang="en-US" sz="2400" dirty="0"/>
              <a:t> the </a:t>
            </a:r>
            <a:r>
              <a:rPr lang="en-US" sz="2400" u="sng" dirty="0"/>
              <a:t>tensor rank </a:t>
            </a:r>
            <a:r>
              <a:rPr lang="en-US" sz="2400" dirty="0"/>
              <a:t>of a vector to be that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manipulate a qubit's </a:t>
            </a:r>
            <a:r>
              <a:rPr lang="en-US" sz="2400" b="1" dirty="0">
                <a:solidFill>
                  <a:srgbClr val="FF0000"/>
                </a:solidFill>
              </a:rPr>
              <a:t>phase </a:t>
            </a:r>
            <a:r>
              <a:rPr lang="en-US" sz="2400" dirty="0"/>
              <a:t>using quantum gates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phenomenon of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using Qiskit and mathematically trace the Deutsch algorithm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Deutsch-Jozsa Oracle </a:t>
            </a:r>
            <a:r>
              <a:rPr lang="en-US" sz="2400" dirty="0"/>
              <a:t>using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</a:t>
            </a:r>
            <a:r>
              <a:rPr lang="en-US" sz="2400" b="1" dirty="0"/>
              <a:t>phase amplification</a:t>
            </a:r>
            <a:r>
              <a:rPr lang="en-US" sz="2400" dirty="0"/>
              <a:t> to increase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303DE2C-829C-DA61-DB56-D5D818C0C3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5" y="4655245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75943-BC57-7E47-4DA6-33C42F0373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0" y="5030334"/>
            <a:ext cx="5029622" cy="14766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309EE-0E82-22AD-FF52-E1EC7604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402427"/>
            <a:ext cx="4266692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Cell 11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F1765-D1FB-3E60-35E4-3ED4EB83D6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6" y="1986583"/>
            <a:ext cx="3751321" cy="2526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01004-10F2-0566-EC6A-154B286AFFDD}"/>
                  </a:ext>
                </a:extLst>
              </p:cNvPr>
              <p:cNvSpPr txBox="1"/>
              <p:nvPr/>
            </p:nvSpPr>
            <p:spPr>
              <a:xfrm>
                <a:off x="5216703" y="692756"/>
                <a:ext cx="33727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got </a:t>
                </a:r>
                <a:r>
                  <a:rPr lang="en-US" b="1" dirty="0">
                    <a:solidFill>
                      <a:srgbClr val="7030A0"/>
                    </a:solidFill>
                  </a:rPr>
                  <a:t>at least one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measurement, we know the initial phase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was </a:t>
                </a:r>
                <a:r>
                  <a:rPr lang="en-US" u="sng" dirty="0">
                    <a:solidFill>
                      <a:srgbClr val="7030A0"/>
                    </a:solidFill>
                  </a:rPr>
                  <a:t>not</a:t>
                </a:r>
                <a:r>
                  <a:rPr lang="en-US" dirty="0">
                    <a:solidFill>
                      <a:srgbClr val="7030A0"/>
                    </a:solidFill>
                  </a:rPr>
                  <a:t> equal to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01004-10F2-0566-EC6A-154B286AF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3" y="692756"/>
                <a:ext cx="3372786" cy="1200329"/>
              </a:xfrm>
              <a:prstGeom prst="rect">
                <a:avLst/>
              </a:prstGeom>
              <a:blipFill>
                <a:blip r:embed="rId6"/>
                <a:stretch>
                  <a:fillRect l="-1627" t="-37056" r="-11031" b="-5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E5F99E0-F373-F8C4-FC57-2FDD70D423E2}"/>
              </a:ext>
            </a:extLst>
          </p:cNvPr>
          <p:cNvGrpSpPr/>
          <p:nvPr/>
        </p:nvGrpSpPr>
        <p:grpSpPr>
          <a:xfrm>
            <a:off x="1953485" y="455412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6826E2-5C30-F6F2-E9CF-4A85ECA0F8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7E4D5F-291D-3E1D-B489-DF486CC7E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CEBCA2-AA76-1963-B5ED-64E602F189B2}"/>
              </a:ext>
            </a:extLst>
          </p:cNvPr>
          <p:cNvCxnSpPr>
            <a:cxnSpLocks/>
          </p:cNvCxnSpPr>
          <p:nvPr/>
        </p:nvCxnSpPr>
        <p:spPr>
          <a:xfrm>
            <a:off x="7454862" y="2359595"/>
            <a:ext cx="617341" cy="16127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8D792-050C-94FA-410E-F506FFAF7992}"/>
                  </a:ext>
                </a:extLst>
              </p:cNvPr>
              <p:cNvSpPr txBox="1"/>
              <p:nvPr/>
            </p:nvSpPr>
            <p:spPr>
              <a:xfrm>
                <a:off x="3215388" y="1648461"/>
                <a:ext cx="48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the </a:t>
                </a:r>
                <a:r>
                  <a:rPr lang="en-US" b="1" dirty="0">
                    <a:solidFill>
                      <a:srgbClr val="00B050"/>
                    </a:solidFill>
                  </a:rPr>
                  <a:t>traveler</a:t>
                </a:r>
                <a:r>
                  <a:rPr lang="en-US" dirty="0"/>
                  <a:t>, and you prepare </a:t>
                </a:r>
                <a:r>
                  <a:rPr lang="en-US" b="1" dirty="0"/>
                  <a:t>two</a:t>
                </a:r>
                <a:r>
                  <a:rPr lang="en-US" dirty="0"/>
                  <a:t>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whatever state you wish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8D792-050C-94FA-410E-F506FFAF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8" y="1648461"/>
                <a:ext cx="4811843" cy="646331"/>
              </a:xfrm>
              <a:prstGeom prst="rect">
                <a:avLst/>
              </a:prstGeom>
              <a:blipFill>
                <a:blip r:embed="rId5"/>
                <a:stretch>
                  <a:fillRect l="-1013" t="-4717" r="-12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666F50-3CBD-515D-EE0E-492B639C6D24}"/>
              </a:ext>
            </a:extLst>
          </p:cNvPr>
          <p:cNvSpPr txBox="1"/>
          <p:nvPr/>
        </p:nvSpPr>
        <p:spPr>
          <a:xfrm>
            <a:off x="3215388" y="2546670"/>
            <a:ext cx="48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approach me, the </a:t>
            </a:r>
            <a:r>
              <a:rPr lang="en-US" b="1" dirty="0">
                <a:solidFill>
                  <a:srgbClr val="0070C0"/>
                </a:solidFill>
              </a:rPr>
              <a:t>Oracle</a:t>
            </a:r>
            <a:r>
              <a:rPr lang="en-US" dirty="0"/>
              <a:t>, and present your two qubits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65191-5BEB-2B3C-D001-74CEE4DA0FBC}"/>
              </a:ext>
            </a:extLst>
          </p:cNvPr>
          <p:cNvSpPr txBox="1"/>
          <p:nvPr/>
        </p:nvSpPr>
        <p:spPr>
          <a:xfrm>
            <a:off x="3215387" y="3444879"/>
            <a:ext cx="48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apply one of four possible </a:t>
            </a:r>
            <a:r>
              <a:rPr lang="en-US" b="1" dirty="0">
                <a:solidFill>
                  <a:srgbClr val="7030A0"/>
                </a:solidFill>
              </a:rPr>
              <a:t>secret</a:t>
            </a:r>
            <a:r>
              <a:rPr lang="en-US" dirty="0"/>
              <a:t> functions to your two qubits and return the two qubits to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D729D-7FE7-BB7D-78BF-CFE7BA3C29B0}"/>
                  </a:ext>
                </a:extLst>
              </p:cNvPr>
              <p:cNvSpPr txBox="1"/>
              <p:nvPr/>
            </p:nvSpPr>
            <p:spPr>
              <a:xfrm>
                <a:off x="3215387" y="4343088"/>
                <a:ext cx="48118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free to do what you want with the qubits afterward, but at some point, you must </a:t>
                </a:r>
                <a:r>
                  <a:rPr lang="en-US" b="1" dirty="0"/>
                  <a:t>measure</a:t>
                </a:r>
                <a:r>
                  <a:rPr lang="en-US" dirty="0"/>
                  <a:t> </a:t>
                </a:r>
                <a:r>
                  <a:rPr lang="en-US" b="1" dirty="0"/>
                  <a:t>one</a:t>
                </a:r>
                <a:r>
                  <a:rPr lang="en-US" dirty="0"/>
                  <a:t> (and only one) of the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D729D-7FE7-BB7D-78BF-CFE7BA3C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7" y="4343088"/>
                <a:ext cx="4811843" cy="923330"/>
              </a:xfrm>
              <a:prstGeom prst="rect">
                <a:avLst/>
              </a:prstGeom>
              <a:blipFill>
                <a:blip r:embed="rId6"/>
                <a:stretch>
                  <a:fillRect l="-1013" t="-3289" r="-50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A5388AE-D2FC-25C5-130D-FE2FD7C38775}"/>
              </a:ext>
            </a:extLst>
          </p:cNvPr>
          <p:cNvSpPr txBox="1"/>
          <p:nvPr/>
        </p:nvSpPr>
        <p:spPr>
          <a:xfrm>
            <a:off x="3215387" y="5518296"/>
            <a:ext cx="48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your </a:t>
            </a:r>
            <a:r>
              <a:rPr lang="en-US" i="1" dirty="0"/>
              <a:t>single</a:t>
            </a:r>
            <a:r>
              <a:rPr lang="en-US" dirty="0"/>
              <a:t> measurement, you must tell me which </a:t>
            </a:r>
            <a:r>
              <a:rPr lang="en-US" b="1" dirty="0">
                <a:solidFill>
                  <a:srgbClr val="FF0000"/>
                </a:solidFill>
              </a:rPr>
              <a:t>type</a:t>
            </a:r>
            <a:r>
              <a:rPr lang="en-US" dirty="0"/>
              <a:t> of function I applied</a:t>
            </a:r>
          </a:p>
        </p:txBody>
      </p:sp>
    </p:spTree>
    <p:extLst>
      <p:ext uri="{BB962C8B-B14F-4D97-AF65-F5344CB8AC3E}">
        <p14:creationId xmlns:p14="http://schemas.microsoft.com/office/powerpoint/2010/main" val="20929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CFC387-2ECB-0B30-6A3E-3E0D166B1BB3}"/>
              </a:ext>
            </a:extLst>
          </p:cNvPr>
          <p:cNvGrpSpPr/>
          <p:nvPr/>
        </p:nvGrpSpPr>
        <p:grpSpPr>
          <a:xfrm>
            <a:off x="2618342" y="1314959"/>
            <a:ext cx="5950408" cy="646331"/>
            <a:chOff x="2631460" y="1270073"/>
            <a:chExt cx="5950408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6152E-739A-7F59-328E-55663EF01723}"/>
                </a:ext>
              </a:extLst>
            </p:cNvPr>
            <p:cNvSpPr txBox="1"/>
            <p:nvPr/>
          </p:nvSpPr>
          <p:spPr>
            <a:xfrm>
              <a:off x="2631460" y="1300850"/>
              <a:ext cx="416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There are the four possible </a:t>
              </a:r>
              <a:r>
                <a:rPr lang="en-US" sz="1600" b="1" dirty="0">
                  <a:solidFill>
                    <a:srgbClr val="7030A0"/>
                  </a:solidFill>
                </a:rPr>
                <a:t>secret</a:t>
              </a:r>
              <a:r>
                <a:rPr lang="en-US" sz="1600" dirty="0"/>
                <a:t> functions and </a:t>
              </a:r>
              <a:r>
                <a:rPr lang="en-US" sz="1600" u="sng" dirty="0"/>
                <a:t>only</a:t>
              </a:r>
              <a:r>
                <a:rPr lang="en-US" sz="1600" dirty="0"/>
                <a:t> the Oracle knows which one is being used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B012B7-328B-B089-3830-DE58BB4B7693}"/>
                </a:ext>
              </a:extLst>
            </p:cNvPr>
            <p:cNvSpPr txBox="1"/>
            <p:nvPr/>
          </p:nvSpPr>
          <p:spPr>
            <a:xfrm>
              <a:off x="7427625" y="1270073"/>
              <a:ext cx="1154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Type of Function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406416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496117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36317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46621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9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61C9A8-36F9-9EB0-E78A-228B972715C3}"/>
              </a:ext>
            </a:extLst>
          </p:cNvPr>
          <p:cNvGrpSpPr/>
          <p:nvPr/>
        </p:nvGrpSpPr>
        <p:grpSpPr>
          <a:xfrm>
            <a:off x="2600232" y="1338239"/>
            <a:ext cx="4274165" cy="830997"/>
            <a:chOff x="2600232" y="1338239"/>
            <a:chExt cx="427416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D6C26-8D1F-C7AD-5EA0-B2CD3381C1E3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my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020845-2C54-182B-AFDB-E501E28FE31D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B012B7-328B-B089-3830-DE58BB4B7693}"/>
              </a:ext>
            </a:extLst>
          </p:cNvPr>
          <p:cNvSpPr txBox="1"/>
          <p:nvPr/>
        </p:nvSpPr>
        <p:spPr>
          <a:xfrm>
            <a:off x="7414507" y="1314959"/>
            <a:ext cx="115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of Function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406416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496117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36317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46621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Deutsch-Jozsa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A2558-9D09-4C2B-AC06-F0985854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" y="2473320"/>
            <a:ext cx="7543800" cy="8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52A3A-5C7B-40A6-8060-AAA4D00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0" y="3352302"/>
            <a:ext cx="7425813" cy="2757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CB1B1-9DDF-4821-8BF8-0EB3E8C00E0E}"/>
              </a:ext>
            </a:extLst>
          </p:cNvPr>
          <p:cNvSpPr/>
          <p:nvPr/>
        </p:nvSpPr>
        <p:spPr>
          <a:xfrm>
            <a:off x="2515446" y="4104645"/>
            <a:ext cx="4291780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EEE17-C6FF-4DCE-9499-A3D7C7B6C89E}"/>
              </a:ext>
            </a:extLst>
          </p:cNvPr>
          <p:cNvSpPr/>
          <p:nvPr/>
        </p:nvSpPr>
        <p:spPr>
          <a:xfrm>
            <a:off x="2041038" y="5591775"/>
            <a:ext cx="4375355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E998-D08F-4300-A1E3-7B0073D8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1" y="321941"/>
            <a:ext cx="1730988" cy="19278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7BB6A5-8F37-FC06-F62F-7A9C80115AEB}"/>
              </a:ext>
            </a:extLst>
          </p:cNvPr>
          <p:cNvGrpSpPr/>
          <p:nvPr/>
        </p:nvGrpSpPr>
        <p:grpSpPr>
          <a:xfrm>
            <a:off x="7032362" y="419068"/>
            <a:ext cx="1482988" cy="1733593"/>
            <a:chOff x="7032362" y="516194"/>
            <a:chExt cx="1482988" cy="1733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45252A-9200-C7EB-B52D-C891AE8F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2362" y="1788784"/>
              <a:ext cx="1482988" cy="461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F0481-6E32-7B2C-A147-A5C7B94D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828" y="516194"/>
              <a:ext cx="1210056" cy="1207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Supremacy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0694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Deutsch-Jozsa </a:t>
            </a:r>
            <a:r>
              <a:rPr lang="en-US" sz="2400" dirty="0"/>
              <a:t>algorithm demonstrates (but does not </a:t>
            </a:r>
            <a:r>
              <a:rPr lang="en-US" sz="2400" i="1" dirty="0"/>
              <a:t>prove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00B050"/>
                </a:solidFill>
              </a:rPr>
              <a:t>quantum supremacy </a:t>
            </a:r>
            <a:r>
              <a:rPr lang="en-US" sz="2400" dirty="0"/>
              <a:t>because no classical computer can outperform this specific quantum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Deutsch's 1985 paper described an Oracle with a single input, but in 1992, he (along with Richard </a:t>
            </a:r>
            <a:r>
              <a:rPr lang="en-US" sz="2000" b="1" dirty="0"/>
              <a:t>Jozsa</a:t>
            </a:r>
            <a:r>
              <a:rPr lang="en-US" sz="2000" dirty="0"/>
              <a:t>) expanded the algorithm to include </a:t>
            </a:r>
            <a:r>
              <a:rPr lang="en-US" sz="2000" u="sng" dirty="0"/>
              <a:t>any</a:t>
            </a:r>
            <a:r>
              <a:rPr lang="en-US" sz="2000" dirty="0"/>
              <a:t> number of inputs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00B050"/>
                </a:solidFill>
              </a:rPr>
              <a:t>four</a:t>
            </a:r>
            <a:r>
              <a:rPr lang="en-US" sz="2400" dirty="0"/>
              <a:t> possible secret functions: no operation (NOP), constant 0, constant 1, and inverse (NOT), one might assume </a:t>
            </a:r>
            <a:r>
              <a:rPr lang="en-US" sz="2400" b="1" dirty="0">
                <a:solidFill>
                  <a:srgbClr val="7030A0"/>
                </a:solidFill>
              </a:rPr>
              <a:t>two</a:t>
            </a:r>
            <a:r>
              <a:rPr lang="en-US" sz="2400" dirty="0"/>
              <a:t> trips to the Oracle would be required to </a:t>
            </a:r>
            <a:r>
              <a:rPr lang="en-US" sz="2400" u="sng" dirty="0"/>
              <a:t>prove</a:t>
            </a:r>
            <a:r>
              <a:rPr lang="en-US" sz="2400" dirty="0"/>
              <a:t> which type of secret function was applied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But Deutsch changes the </a:t>
            </a:r>
            <a:r>
              <a:rPr lang="en-US" sz="2000" b="1" dirty="0">
                <a:solidFill>
                  <a:srgbClr val="7030A0"/>
                </a:solidFill>
              </a:rPr>
              <a:t>basis</a:t>
            </a:r>
            <a:r>
              <a:rPr lang="en-US" sz="2000" dirty="0"/>
              <a:t>: the 1</a:t>
            </a:r>
            <a:r>
              <a:rPr lang="en-US" sz="2000" baseline="30000" dirty="0"/>
              <a:t>st</a:t>
            </a:r>
            <a:r>
              <a:rPr lang="en-US" sz="2000" dirty="0"/>
              <a:t> question becomes "constant or balanced?" and the 2</a:t>
            </a:r>
            <a:r>
              <a:rPr lang="en-US" sz="2000" baseline="30000" dirty="0"/>
              <a:t>nd</a:t>
            </a:r>
            <a:r>
              <a:rPr lang="en-US" sz="2000" dirty="0"/>
              <a:t> question would be "which version of constant or balanced"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  <a:r>
              <a:rPr lang="en-US" sz="2000" i="1" dirty="0">
                <a:solidFill>
                  <a:srgbClr val="FF0000"/>
                </a:solidFill>
              </a:rPr>
              <a:t>but we don't have to ask that 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question!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696610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D68D724-EC4F-7281-43D5-CA04FBC984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5522991"/>
            <a:ext cx="1329823" cy="93201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CFC387-2ECB-0B30-6A3E-3E0D166B1BB3}"/>
              </a:ext>
            </a:extLst>
          </p:cNvPr>
          <p:cNvGrpSpPr/>
          <p:nvPr/>
        </p:nvGrpSpPr>
        <p:grpSpPr>
          <a:xfrm>
            <a:off x="2703601" y="1314959"/>
            <a:ext cx="5865149" cy="646331"/>
            <a:chOff x="2716719" y="1270073"/>
            <a:chExt cx="5865149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6152E-739A-7F59-328E-55663EF01723}"/>
                </a:ext>
              </a:extLst>
            </p:cNvPr>
            <p:cNvSpPr txBox="1"/>
            <p:nvPr/>
          </p:nvSpPr>
          <p:spPr>
            <a:xfrm>
              <a:off x="2716719" y="1300851"/>
              <a:ext cx="407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There are four possible </a:t>
              </a:r>
              <a:r>
                <a:rPr lang="en-US" sz="1600" b="1" dirty="0">
                  <a:solidFill>
                    <a:srgbClr val="7030A0"/>
                  </a:solidFill>
                </a:rPr>
                <a:t>secret</a:t>
              </a:r>
              <a:r>
                <a:rPr lang="en-US" sz="1600" dirty="0"/>
                <a:t> functions - </a:t>
              </a:r>
              <a:r>
                <a:rPr lang="en-US" sz="1600" u="sng" dirty="0"/>
                <a:t>only</a:t>
              </a:r>
              <a:r>
                <a:rPr lang="en-US" sz="1600" dirty="0"/>
                <a:t> the Oracle knows which one is being used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B012B7-328B-B089-3830-DE58BB4B7693}"/>
                </a:ext>
              </a:extLst>
            </p:cNvPr>
            <p:cNvSpPr txBox="1"/>
            <p:nvPr/>
          </p:nvSpPr>
          <p:spPr>
            <a:xfrm>
              <a:off x="7427625" y="1270073"/>
              <a:ext cx="1154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Type of Function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54866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1429B1-8ECC-8093-5B2F-E7F0D32F73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975" y="4379652"/>
            <a:ext cx="2130726" cy="922806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264010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9F823-A4B5-5E4A-7445-9586D8D39D8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2" y="2101525"/>
            <a:ext cx="1246278" cy="9097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03074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447EB-F5A4-C490-2FA8-D52D7D8D59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51" y="3231803"/>
            <a:ext cx="1718927" cy="92731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FE33F2-A4B5-1450-640A-4A52AA8A6B74}"/>
              </a:ext>
            </a:extLst>
          </p:cNvPr>
          <p:cNvSpPr txBox="1"/>
          <p:nvPr/>
        </p:nvSpPr>
        <p:spPr>
          <a:xfrm>
            <a:off x="222489" y="807127"/>
            <a:ext cx="199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Oracle's secret function sits between </a:t>
            </a:r>
            <a:r>
              <a:rPr lang="en-US" sz="1600" b="1" dirty="0">
                <a:solidFill>
                  <a:srgbClr val="7030A0"/>
                </a:solidFill>
              </a:rPr>
              <a:t>sv2</a:t>
            </a:r>
            <a:r>
              <a:rPr lang="en-US" sz="1600" dirty="0">
                <a:solidFill>
                  <a:srgbClr val="7030A0"/>
                </a:solidFill>
              </a:rPr>
              <a:t> and </a:t>
            </a:r>
            <a:r>
              <a:rPr lang="en-US" sz="1600" b="1" dirty="0">
                <a:solidFill>
                  <a:srgbClr val="7030A0"/>
                </a:solidFill>
              </a:rPr>
              <a:t>sv3</a:t>
            </a:r>
          </a:p>
        </p:txBody>
      </p:sp>
    </p:spTree>
    <p:extLst>
      <p:ext uri="{BB962C8B-B14F-4D97-AF65-F5344CB8AC3E}">
        <p14:creationId xmlns:p14="http://schemas.microsoft.com/office/powerpoint/2010/main" val="348502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AF5742-1AB0-8726-F055-7CBBD39E8436}"/>
              </a:ext>
            </a:extLst>
          </p:cNvPr>
          <p:cNvSpPr txBox="1"/>
          <p:nvPr/>
        </p:nvSpPr>
        <p:spPr>
          <a:xfrm>
            <a:off x="7380778" y="5804331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68D724-EC4F-7281-43D5-CA04FBC984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5522991"/>
            <a:ext cx="1329823" cy="93201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6152E-739A-7F59-328E-55663EF01723}"/>
              </a:ext>
            </a:extLst>
          </p:cNvPr>
          <p:cNvSpPr txBox="1"/>
          <p:nvPr/>
        </p:nvSpPr>
        <p:spPr>
          <a:xfrm>
            <a:off x="2703601" y="1345737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012B7-328B-B089-3830-DE58BB4B7693}"/>
              </a:ext>
            </a:extLst>
          </p:cNvPr>
          <p:cNvSpPr txBox="1"/>
          <p:nvPr/>
        </p:nvSpPr>
        <p:spPr>
          <a:xfrm>
            <a:off x="7414507" y="1314959"/>
            <a:ext cx="115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of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611E2E-C64F-59B3-C928-68EF75E73827}"/>
              </a:ext>
            </a:extLst>
          </p:cNvPr>
          <p:cNvSpPr txBox="1"/>
          <p:nvPr/>
        </p:nvSpPr>
        <p:spPr>
          <a:xfrm>
            <a:off x="7380778" y="4656389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429B1-8ECC-8093-5B2F-E7F0D32F73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975" y="4379652"/>
            <a:ext cx="2130726" cy="922806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30A74C-71E6-EBBD-8049-62692F89B54E}"/>
              </a:ext>
            </a:extLst>
          </p:cNvPr>
          <p:cNvSpPr txBox="1"/>
          <p:nvPr/>
        </p:nvSpPr>
        <p:spPr>
          <a:xfrm>
            <a:off x="7380778" y="2371731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9F823-A4B5-5E4A-7445-9586D8D39D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2" y="2101525"/>
            <a:ext cx="1246278" cy="90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4A5334-8D1F-473F-6816-160F8E65CC33}"/>
                  </a:ext>
                </a:extLst>
              </p:cNvPr>
              <p:cNvSpPr txBox="1"/>
              <p:nvPr/>
            </p:nvSpPr>
            <p:spPr>
              <a:xfrm>
                <a:off x="3169358" y="5696610"/>
                <a:ext cx="24605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7 – NOT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8 – NOT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4A5334-8D1F-473F-6816-160F8E65C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5696610"/>
                <a:ext cx="2460510" cy="584775"/>
              </a:xfrm>
              <a:prstGeom prst="rect">
                <a:avLst/>
              </a:prstGeom>
              <a:blipFill>
                <a:blip r:embed="rId6"/>
                <a:stretch>
                  <a:fillRect l="-1485" t="-63542" r="-12624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D95AC-E308-A7AC-5DC3-B6B7FED4421B}"/>
                  </a:ext>
                </a:extLst>
              </p:cNvPr>
              <p:cNvSpPr txBox="1"/>
              <p:nvPr/>
            </p:nvSpPr>
            <p:spPr>
              <a:xfrm>
                <a:off x="3169358" y="4548668"/>
                <a:ext cx="2805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5 – Always 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6 – Always 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D95AC-E308-A7AC-5DC3-B6B7FED44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4548668"/>
                <a:ext cx="2805283" cy="584775"/>
              </a:xfrm>
              <a:prstGeom prst="rect">
                <a:avLst/>
              </a:prstGeom>
              <a:blipFill>
                <a:blip r:embed="rId7"/>
                <a:stretch>
                  <a:fillRect l="-1304" t="-63542" r="-1260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6665D-7113-E03B-77DC-A42264623B23}"/>
                  </a:ext>
                </a:extLst>
              </p:cNvPr>
              <p:cNvSpPr txBox="1"/>
              <p:nvPr/>
            </p:nvSpPr>
            <p:spPr>
              <a:xfrm>
                <a:off x="3169358" y="2264010"/>
                <a:ext cx="24605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1 – NOP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2 – NOP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6665D-7113-E03B-77DC-A422646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2264010"/>
                <a:ext cx="2460510" cy="584775"/>
              </a:xfrm>
              <a:prstGeom prst="rect">
                <a:avLst/>
              </a:prstGeom>
              <a:blipFill>
                <a:blip r:embed="rId8"/>
                <a:stretch>
                  <a:fillRect l="-1485" t="-63542" r="-1311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5E99B-8331-1D50-7F85-E310656B4124}"/>
                  </a:ext>
                </a:extLst>
              </p:cNvPr>
              <p:cNvSpPr txBox="1"/>
              <p:nvPr/>
            </p:nvSpPr>
            <p:spPr>
              <a:xfrm>
                <a:off x="3169359" y="3403074"/>
                <a:ext cx="2805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3 – Always 0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4 – Always 0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5E99B-8331-1D50-7F85-E310656B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9" y="3403074"/>
                <a:ext cx="2805283" cy="584775"/>
              </a:xfrm>
              <a:prstGeom prst="rect">
                <a:avLst/>
              </a:prstGeom>
              <a:blipFill>
                <a:blip r:embed="rId9"/>
                <a:stretch>
                  <a:fillRect l="-1304" t="-63542" r="-1260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2E11233-872F-E9CE-ED50-0AAB235ED0FB}"/>
              </a:ext>
            </a:extLst>
          </p:cNvPr>
          <p:cNvSpPr txBox="1"/>
          <p:nvPr/>
        </p:nvSpPr>
        <p:spPr>
          <a:xfrm>
            <a:off x="7380778" y="3510795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Constant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447EB-F5A4-C490-2FA8-D52D7D8D59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51" y="3231803"/>
            <a:ext cx="1718927" cy="927316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28E20C-16B2-CFD7-A107-A9E6B0C8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8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deutsch.ipynb</a:t>
            </a:r>
          </a:p>
        </p:txBody>
      </p:sp>
    </p:spTree>
    <p:extLst>
      <p:ext uri="{BB962C8B-B14F-4D97-AF65-F5344CB8AC3E}">
        <p14:creationId xmlns:p14="http://schemas.microsoft.com/office/powerpoint/2010/main" val="14202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9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/>
              <p:nvPr/>
            </p:nvSpPr>
            <p:spPr>
              <a:xfrm>
                <a:off x="2702724" y="2495240"/>
                <a:ext cx="481184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the </a:t>
                </a:r>
                <a:r>
                  <a:rPr lang="en-US" b="1" dirty="0">
                    <a:solidFill>
                      <a:srgbClr val="00B050"/>
                    </a:solidFill>
                  </a:rPr>
                  <a:t>traveler</a:t>
                </a:r>
                <a:r>
                  <a:rPr lang="en-US" dirty="0"/>
                  <a:t>, and you prepare </a:t>
                </a:r>
                <a:r>
                  <a:rPr lang="en-US" b="1" dirty="0"/>
                  <a:t>two</a:t>
                </a:r>
                <a:r>
                  <a:rPr lang="en-US" dirty="0"/>
                  <a:t>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whatever state you wish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24" y="2495240"/>
                <a:ext cx="4811843" cy="646331"/>
              </a:xfrm>
              <a:prstGeom prst="rect">
                <a:avLst/>
              </a:prstGeom>
              <a:blipFill>
                <a:blip r:embed="rId6"/>
                <a:stretch>
                  <a:fillRect l="-1013" t="-4717" r="-12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/>
              <p:nvPr/>
            </p:nvSpPr>
            <p:spPr>
              <a:xfrm>
                <a:off x="2688709" y="3500660"/>
                <a:ext cx="489478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free to do what you want with the qubits afterward, but at some point, you must </a:t>
                </a:r>
                <a:r>
                  <a:rPr lang="en-US" b="1" dirty="0"/>
                  <a:t>measure</a:t>
                </a:r>
                <a:r>
                  <a:rPr lang="en-US" dirty="0"/>
                  <a:t> </a:t>
                </a:r>
                <a:r>
                  <a:rPr lang="en-US" b="1" dirty="0"/>
                  <a:t>one</a:t>
                </a:r>
                <a:r>
                  <a:rPr lang="en-US" dirty="0"/>
                  <a:t> (and only one) of the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09" y="3500660"/>
                <a:ext cx="4894789" cy="923330"/>
              </a:xfrm>
              <a:prstGeom prst="rect">
                <a:avLst/>
              </a:prstGeom>
              <a:blipFill>
                <a:blip r:embed="rId7"/>
                <a:stretch>
                  <a:fillRect l="-996"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F46D4D-4AA8-C522-9781-18B3509621DE}"/>
              </a:ext>
            </a:extLst>
          </p:cNvPr>
          <p:cNvCxnSpPr/>
          <p:nvPr/>
        </p:nvCxnSpPr>
        <p:spPr>
          <a:xfrm>
            <a:off x="3744242" y="3088824"/>
            <a:ext cx="24583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190CCC-6687-6B96-F54E-7D3F9FDC46F0}"/>
              </a:ext>
            </a:extLst>
          </p:cNvPr>
          <p:cNvCxnSpPr>
            <a:cxnSpLocks/>
          </p:cNvCxnSpPr>
          <p:nvPr/>
        </p:nvCxnSpPr>
        <p:spPr>
          <a:xfrm>
            <a:off x="4207688" y="3825841"/>
            <a:ext cx="3119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73CA58-D518-0AA8-74EF-CCC8E113D66E}"/>
              </a:ext>
            </a:extLst>
          </p:cNvPr>
          <p:cNvCxnSpPr>
            <a:cxnSpLocks/>
          </p:cNvCxnSpPr>
          <p:nvPr/>
        </p:nvCxnSpPr>
        <p:spPr>
          <a:xfrm>
            <a:off x="2771131" y="4076781"/>
            <a:ext cx="926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236EC6-5C3E-5432-7BB6-E08402EEED89}"/>
              </a:ext>
            </a:extLst>
          </p:cNvPr>
          <p:cNvCxnSpPr>
            <a:cxnSpLocks/>
          </p:cNvCxnSpPr>
          <p:nvPr/>
        </p:nvCxnSpPr>
        <p:spPr>
          <a:xfrm>
            <a:off x="5831622" y="4394010"/>
            <a:ext cx="2245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05004-9CD1-D85F-621D-DFBCE357A6D8}"/>
              </a:ext>
            </a:extLst>
          </p:cNvPr>
          <p:cNvGrpSpPr/>
          <p:nvPr/>
        </p:nvGrpSpPr>
        <p:grpSpPr>
          <a:xfrm>
            <a:off x="2571792" y="1503553"/>
            <a:ext cx="4274165" cy="830997"/>
            <a:chOff x="2600232" y="1338239"/>
            <a:chExt cx="4274165" cy="8309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2DB697-3E38-B6EE-9C9B-4956296575F6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the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AFFFE7-910A-0084-6FBF-1189488C8E30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EA36E-A69E-072E-7F08-A77C3E95004B}"/>
              </a:ext>
            </a:extLst>
          </p:cNvPr>
          <p:cNvGrpSpPr/>
          <p:nvPr/>
        </p:nvGrpSpPr>
        <p:grpSpPr>
          <a:xfrm>
            <a:off x="4963439" y="4778266"/>
            <a:ext cx="1584522" cy="1241020"/>
            <a:chOff x="4963439" y="4778266"/>
            <a:chExt cx="1584522" cy="12410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F3688A-CFEE-5374-06FF-A7F9B6B46AAC}"/>
                </a:ext>
              </a:extLst>
            </p:cNvPr>
            <p:cNvSpPr/>
            <p:nvPr/>
          </p:nvSpPr>
          <p:spPr>
            <a:xfrm>
              <a:off x="4963439" y="4778266"/>
              <a:ext cx="1584522" cy="12410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B0500-9536-D864-A2CB-990A77DBD7C8}"/>
                </a:ext>
              </a:extLst>
            </p:cNvPr>
            <p:cNvSpPr txBox="1"/>
            <p:nvPr/>
          </p:nvSpPr>
          <p:spPr>
            <a:xfrm>
              <a:off x="5081047" y="4991413"/>
              <a:ext cx="1349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</a:t>
              </a:r>
              <a:r>
                <a:rPr lang="en-US" sz="1600" b="1" dirty="0">
                  <a:solidFill>
                    <a:srgbClr val="7030A0"/>
                  </a:solidFill>
                </a:rPr>
                <a:t>secret</a:t>
              </a:r>
              <a:r>
                <a:rPr lang="en-US" sz="1600" dirty="0"/>
                <a:t> function we don't know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11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61C9A8-36F9-9EB0-E78A-228B972715C3}"/>
              </a:ext>
            </a:extLst>
          </p:cNvPr>
          <p:cNvGrpSpPr/>
          <p:nvPr/>
        </p:nvGrpSpPr>
        <p:grpSpPr>
          <a:xfrm>
            <a:off x="2571792" y="1503553"/>
            <a:ext cx="4274165" cy="830997"/>
            <a:chOff x="2600232" y="1338239"/>
            <a:chExt cx="427416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D6C26-8D1F-C7AD-5EA0-B2CD3381C1E3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the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020845-2C54-182B-AFDB-E501E28FE31D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/>
              <p:nvPr/>
            </p:nvSpPr>
            <p:spPr>
              <a:xfrm>
                <a:off x="2688709" y="2491538"/>
                <a:ext cx="5720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put </a:t>
                </a:r>
                <a:r>
                  <a:rPr lang="en-US" b="1" dirty="0"/>
                  <a:t>both</a:t>
                </a:r>
                <a:r>
                  <a:rPr lang="en-US" dirty="0"/>
                  <a:t> qubits into a superposition, and then send them into the Oracle's </a:t>
                </a:r>
                <a:r>
                  <a:rPr lang="en-US" b="1" dirty="0">
                    <a:solidFill>
                      <a:srgbClr val="7030A0"/>
                    </a:solidFill>
                  </a:rPr>
                  <a:t>secret</a:t>
                </a:r>
                <a:r>
                  <a:rPr lang="en-US" dirty="0"/>
                  <a:t> function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09" y="2491538"/>
                <a:ext cx="5720773" cy="646331"/>
              </a:xfrm>
              <a:prstGeom prst="rect">
                <a:avLst/>
              </a:prstGeom>
              <a:blipFill>
                <a:blip r:embed="rId5"/>
                <a:stretch>
                  <a:fillRect l="-85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/>
              <p:nvPr/>
            </p:nvSpPr>
            <p:spPr>
              <a:xfrm>
                <a:off x="2688709" y="3500660"/>
                <a:ext cx="55797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After</a:t>
                </a:r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secret</a:t>
                </a:r>
                <a:r>
                  <a:rPr lang="en-US" dirty="0"/>
                  <a:t> function,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out of superposition and measure its value to determine if the Oracle was </a:t>
                </a:r>
                <a:r>
                  <a:rPr lang="en-US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0070C0"/>
                    </a:solidFill>
                  </a:rPr>
                  <a:t>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09" y="3500660"/>
                <a:ext cx="5579741" cy="923330"/>
              </a:xfrm>
              <a:prstGeom prst="rect">
                <a:avLst/>
              </a:prstGeom>
              <a:blipFill>
                <a:blip r:embed="rId6"/>
                <a:stretch>
                  <a:fillRect l="-8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FA222CB-D65A-914A-100B-054DF4BA47B6}"/>
              </a:ext>
            </a:extLst>
          </p:cNvPr>
          <p:cNvSpPr txBox="1"/>
          <p:nvPr/>
        </p:nvSpPr>
        <p:spPr>
          <a:xfrm>
            <a:off x="7135318" y="1626664"/>
            <a:ext cx="138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ONE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3FF505-A610-BD23-7BF0-582D0270FF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892" y="4760432"/>
            <a:ext cx="6367755" cy="15016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29BBF6-1D41-A7DD-AD46-6A21BB8ECB38}"/>
              </a:ext>
            </a:extLst>
          </p:cNvPr>
          <p:cNvSpPr/>
          <p:nvPr/>
        </p:nvSpPr>
        <p:spPr>
          <a:xfrm>
            <a:off x="4963439" y="4778266"/>
            <a:ext cx="1584522" cy="12410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D6E5D-5E7B-E69C-17A5-B766D1E389E1}"/>
              </a:ext>
            </a:extLst>
          </p:cNvPr>
          <p:cNvSpPr txBox="1"/>
          <p:nvPr/>
        </p:nvSpPr>
        <p:spPr>
          <a:xfrm>
            <a:off x="5081047" y="4991413"/>
            <a:ext cx="134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 we don't know</a:t>
            </a:r>
          </a:p>
        </p:txBody>
      </p:sp>
    </p:spTree>
    <p:extLst>
      <p:ext uri="{BB962C8B-B14F-4D97-AF65-F5344CB8AC3E}">
        <p14:creationId xmlns:p14="http://schemas.microsoft.com/office/powerpoint/2010/main" val="12689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ACB0F8-ED7C-2171-5325-94456D27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10" y="256706"/>
            <a:ext cx="5432580" cy="64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7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1405B765-8E07-5925-CAB5-6323CA1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39" y="1386143"/>
            <a:ext cx="3701022" cy="179763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9 – </a:t>
            </a: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8DE9-7C8D-CA9C-1F05-60BAA716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9" y="1386143"/>
            <a:ext cx="4246297" cy="2933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9199-7AA2-0F4E-BCCE-C6B82DEE70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673056"/>
            <a:ext cx="4644063" cy="13350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FEE26A-66F0-CBB0-6A6C-548E7EBBEE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2" y="3429000"/>
            <a:ext cx="3009495" cy="2010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B2595-8E45-F8EB-6034-4C7E6C74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28" y="5468109"/>
            <a:ext cx="1409524" cy="53333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443397" y="4673056"/>
            <a:ext cx="502170" cy="1083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113496" y="132139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351001" y="6008128"/>
            <a:ext cx="6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NOP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7E16-AD14-98C0-C3FC-D0880CBFF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90" y="3873813"/>
            <a:ext cx="7647619" cy="1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679989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730316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02752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7957950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A834FB-3EA6-966E-CAAD-203B7E7F85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1" y="3432544"/>
            <a:ext cx="3009495" cy="200881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43D5A-A6EF-6D70-38F8-2236DE10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81" y="1365869"/>
            <a:ext cx="3773854" cy="185445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5E96C-794C-B49F-81C7-FF5218B62B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703232"/>
            <a:ext cx="4680850" cy="12580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6EA31-A84C-13E1-46CC-62EDD9E63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5" y="1394214"/>
            <a:ext cx="4244072" cy="29419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343507" y="4804349"/>
            <a:ext cx="766952" cy="831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585846" y="1321742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186526" y="6001442"/>
            <a:ext cx="10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Always 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7096255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962387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323890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190021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1B80F-8907-FDDC-010A-0EA92059B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793" y="5506804"/>
            <a:ext cx="1476190" cy="457143"/>
          </a:xfrm>
          <a:prstGeom prst="rect">
            <a:avLst/>
          </a:prstGeom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DBC87D-1513-A376-1C62-006D4D9F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91" y="1455237"/>
            <a:ext cx="3777288" cy="176508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33C8D-5441-B6CA-358C-C75843B97F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753329"/>
            <a:ext cx="4683040" cy="11557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620FE-64EC-464D-FDDE-060226B8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21" y="1365869"/>
            <a:ext cx="4049199" cy="2964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834FB-3EA6-966E-CAAD-203B7E7F85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1" y="3432544"/>
            <a:ext cx="3009495" cy="200881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11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085702" y="4804349"/>
            <a:ext cx="1181738" cy="831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412922" y="1288901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670642" y="1805445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186526" y="6001442"/>
            <a:ext cx="10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Always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713673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8133820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36436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361454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1B80F-8907-FDDC-010A-0EA92059B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793" y="5506804"/>
            <a:ext cx="1476190" cy="457143"/>
          </a:xfrm>
          <a:prstGeom prst="rect">
            <a:avLst/>
          </a:prstGeom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F676BD-3D2B-83BA-5F0F-9C19B23C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21" y="1377172"/>
            <a:ext cx="3701022" cy="180049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EE84E-B811-BFE4-A4A2-1C2F559D87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18" y="4680169"/>
            <a:ext cx="4457989" cy="13403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AC943-C933-3A11-4A0A-5E0C1D2D1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0" y="1386144"/>
            <a:ext cx="4237946" cy="2933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12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FEE26A-66F0-CBB0-6A6C-548E7EBBEE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2" y="3429000"/>
            <a:ext cx="3009495" cy="2010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B2595-8E45-F8EB-6034-4C7E6C74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28" y="5468109"/>
            <a:ext cx="1409524" cy="53333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375942" y="4751882"/>
            <a:ext cx="502170" cy="895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218426" y="132139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351001" y="6008128"/>
            <a:ext cx="6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679989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827751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02752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055385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D29F3-1B8D-B270-B4D6-6E47335BBC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111" y="1352180"/>
            <a:ext cx="6173778" cy="48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3F1760-3906-B945-44A3-01C835673125}"/>
              </a:ext>
            </a:extLst>
          </p:cNvPr>
          <p:cNvSpPr/>
          <p:nvPr/>
        </p:nvSpPr>
        <p:spPr>
          <a:xfrm>
            <a:off x="1431561" y="2848131"/>
            <a:ext cx="4459573" cy="110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7206E3-33EA-83B3-B3F3-9437D3A0BC16}"/>
              </a:ext>
            </a:extLst>
          </p:cNvPr>
          <p:cNvSpPr/>
          <p:nvPr/>
        </p:nvSpPr>
        <p:spPr>
          <a:xfrm>
            <a:off x="1485111" y="3951586"/>
            <a:ext cx="4750797" cy="98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B2328-3E56-4BD5-889C-1A88AB4E63A2}"/>
              </a:ext>
            </a:extLst>
          </p:cNvPr>
          <p:cNvSpPr/>
          <p:nvPr/>
        </p:nvSpPr>
        <p:spPr>
          <a:xfrm>
            <a:off x="1431561" y="5055041"/>
            <a:ext cx="6227328" cy="13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/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Think FOIL, regroup, then factor out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blipFill>
                <a:blip r:embed="rId4"/>
                <a:stretch>
                  <a:fillRect l="-1146" t="-3974" r="-286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ADDE772-2751-965D-9A82-7E4D18225D94}"/>
              </a:ext>
            </a:extLst>
          </p:cNvPr>
          <p:cNvSpPr/>
          <p:nvPr/>
        </p:nvSpPr>
        <p:spPr>
          <a:xfrm>
            <a:off x="3492708" y="3284876"/>
            <a:ext cx="2218544" cy="311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B71290F-7E2F-BA43-ED28-CC08155636E3}"/>
              </a:ext>
            </a:extLst>
          </p:cNvPr>
          <p:cNvCxnSpPr>
            <a:endCxn id="25" idx="0"/>
          </p:cNvCxnSpPr>
          <p:nvPr/>
        </p:nvCxnSpPr>
        <p:spPr>
          <a:xfrm>
            <a:off x="5711252" y="3429000"/>
            <a:ext cx="2001187" cy="7030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ACECED-EBFA-7B3F-3E39-D5825F47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8" y="1568583"/>
            <a:ext cx="2404369" cy="837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F8C4-2033-B031-AD7C-E446524C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905" y="2735705"/>
            <a:ext cx="7330190" cy="362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DC735-B73E-3222-6760-247C322D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4" y="1577662"/>
            <a:ext cx="6872991" cy="847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A4BBD1-ED56-CF8A-3EE9-2E1844D50351}"/>
              </a:ext>
            </a:extLst>
          </p:cNvPr>
          <p:cNvSpPr/>
          <p:nvPr/>
        </p:nvSpPr>
        <p:spPr>
          <a:xfrm>
            <a:off x="779487" y="3896351"/>
            <a:ext cx="7585023" cy="981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952F-E3FD-1185-EE9F-669A94AAE1FA}"/>
              </a:ext>
            </a:extLst>
          </p:cNvPr>
          <p:cNvSpPr/>
          <p:nvPr/>
        </p:nvSpPr>
        <p:spPr>
          <a:xfrm>
            <a:off x="779487" y="5009371"/>
            <a:ext cx="7735863" cy="134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942C721-B071-6CD6-8ADE-1D3F66E2D6B8}"/>
              </a:ext>
            </a:extLst>
          </p:cNvPr>
          <p:cNvSpPr/>
          <p:nvPr/>
        </p:nvSpPr>
        <p:spPr>
          <a:xfrm>
            <a:off x="7315200" y="4279693"/>
            <a:ext cx="562131" cy="195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33EC0-EE7D-CE2D-1DFE-BE8566AAF39E}"/>
              </a:ext>
            </a:extLst>
          </p:cNvPr>
          <p:cNvSpPr/>
          <p:nvPr/>
        </p:nvSpPr>
        <p:spPr>
          <a:xfrm>
            <a:off x="1135504" y="1663908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08A23-CFA4-B022-7357-35F710F61022}"/>
              </a:ext>
            </a:extLst>
          </p:cNvPr>
          <p:cNvSpPr/>
          <p:nvPr/>
        </p:nvSpPr>
        <p:spPr>
          <a:xfrm>
            <a:off x="2640806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107AE-8344-37CF-F8DC-A914607FF15C}"/>
              </a:ext>
            </a:extLst>
          </p:cNvPr>
          <p:cNvSpPr/>
          <p:nvPr/>
        </p:nvSpPr>
        <p:spPr>
          <a:xfrm>
            <a:off x="4677398" y="1654796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DF4065-4B80-B6F1-91F7-F1164E4FBFD1}"/>
              </a:ext>
            </a:extLst>
          </p:cNvPr>
          <p:cNvSpPr/>
          <p:nvPr/>
        </p:nvSpPr>
        <p:spPr>
          <a:xfrm>
            <a:off x="5438950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57FB4-2159-083C-4372-23445700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08" y="4541383"/>
            <a:ext cx="232760" cy="2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9" grpId="0" animBg="1"/>
      <p:bldP spid="10" grpId="0" animBg="1"/>
      <p:bldP spid="20" grpId="0" animBg="1"/>
      <p:bldP spid="21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C0C7F-176A-3C4C-F37A-B827FFDB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9" y="1581007"/>
            <a:ext cx="7216961" cy="4519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97C17F-A446-1DE8-05DD-1BA2613E754D}"/>
              </a:ext>
            </a:extLst>
          </p:cNvPr>
          <p:cNvSpPr/>
          <p:nvPr/>
        </p:nvSpPr>
        <p:spPr>
          <a:xfrm>
            <a:off x="963519" y="2855626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76C4-4DD5-2803-6D45-95F50EA0825E}"/>
              </a:ext>
            </a:extLst>
          </p:cNvPr>
          <p:cNvSpPr/>
          <p:nvPr/>
        </p:nvSpPr>
        <p:spPr>
          <a:xfrm>
            <a:off x="963518" y="4554511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51EEF-F1F6-9C9D-F4A2-48DA3F78577D}"/>
              </a:ext>
            </a:extLst>
          </p:cNvPr>
          <p:cNvSpPr/>
          <p:nvPr/>
        </p:nvSpPr>
        <p:spPr>
          <a:xfrm>
            <a:off x="3095469" y="5254508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FE51A-9F3A-3560-6A46-E7EBCCF02D91}"/>
              </a:ext>
            </a:extLst>
          </p:cNvPr>
          <p:cNvSpPr/>
          <p:nvPr/>
        </p:nvSpPr>
        <p:spPr>
          <a:xfrm>
            <a:off x="6006059" y="5052596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BA5B1-2231-43DA-AA51-11A3F3D2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56" y="2615790"/>
            <a:ext cx="5794140" cy="296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/>
              <p:nvPr/>
            </p:nvSpPr>
            <p:spPr>
              <a:xfrm>
                <a:off x="3603026" y="5678546"/>
                <a:ext cx="498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don't "know" this matrix as it is the nature (type)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 we are trying to discover!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26" y="5678546"/>
                <a:ext cx="4988725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AF859BD-4B13-C7A1-D9D9-A15899918A95}"/>
              </a:ext>
            </a:extLst>
          </p:cNvPr>
          <p:cNvGrpSpPr/>
          <p:nvPr/>
        </p:nvGrpSpPr>
        <p:grpSpPr>
          <a:xfrm>
            <a:off x="628765" y="2528782"/>
            <a:ext cx="1729039" cy="3581572"/>
            <a:chOff x="628765" y="2528782"/>
            <a:chExt cx="1729039" cy="35815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96443B-9529-4468-9E2D-8CEA9ACC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65" y="2741152"/>
              <a:ext cx="1729039" cy="33692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CD5CD8-E8F2-4C32-8A92-26A8290CFED0}"/>
                    </a:ext>
                  </a:extLst>
                </p:cNvPr>
                <p:cNvSpPr txBox="1"/>
                <p:nvPr/>
              </p:nvSpPr>
              <p:spPr>
                <a:xfrm>
                  <a:off x="833284" y="2528782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4CD5CD8-E8F2-4C32-8A92-26A8290CF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84" y="2528782"/>
                  <a:ext cx="18332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AEE664-ADEC-460A-A8AF-C99AAD6A3804}"/>
                    </a:ext>
                  </a:extLst>
                </p:cNvPr>
                <p:cNvSpPr txBox="1"/>
                <p:nvPr/>
              </p:nvSpPr>
              <p:spPr>
                <a:xfrm>
                  <a:off x="1699015" y="2528782"/>
                  <a:ext cx="5090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AEE664-ADEC-460A-A8AF-C99AAD6A3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015" y="2528782"/>
                  <a:ext cx="50905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663" t="-2222" r="-16867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/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blipFill>
                <a:blip r:embed="rId9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/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/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/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/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248D7-B35E-4DCC-9FCC-7166EE858939}"/>
              </a:ext>
            </a:extLst>
          </p:cNvPr>
          <p:cNvSpPr txBox="1"/>
          <p:nvPr/>
        </p:nvSpPr>
        <p:spPr>
          <a:xfrm>
            <a:off x="390031" y="1727403"/>
            <a:ext cx="234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the following</a:t>
            </a:r>
          </a:p>
          <a:p>
            <a:pPr algn="ctr"/>
            <a:r>
              <a:rPr lang="en-US" b="1" u="sng" dirty="0">
                <a:solidFill>
                  <a:srgbClr val="00B050"/>
                </a:solidFill>
              </a:rPr>
              <a:t>balanced</a:t>
            </a:r>
            <a:r>
              <a:rPr lang="en-US" dirty="0"/>
              <a:t>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259EB-C9A6-4C2B-AE5A-74E554002798}"/>
              </a:ext>
            </a:extLst>
          </p:cNvPr>
          <p:cNvSpPr txBox="1"/>
          <p:nvPr/>
        </p:nvSpPr>
        <p:spPr>
          <a:xfrm>
            <a:off x="5484253" y="1539653"/>
            <a:ext cx="3370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Inputs:</a:t>
            </a:r>
          </a:p>
          <a:p>
            <a:r>
              <a:rPr lang="en-US" b="1" dirty="0">
                <a:solidFill>
                  <a:srgbClr val="7030A0"/>
                </a:solidFill>
              </a:rPr>
              <a:t>   x</a:t>
            </a:r>
            <a:r>
              <a:rPr lang="en-US" dirty="0">
                <a:solidFill>
                  <a:srgbClr val="7030A0"/>
                </a:solidFill>
              </a:rPr>
              <a:t> is a </a:t>
            </a:r>
            <a:r>
              <a:rPr lang="en-US" u="sng" dirty="0">
                <a:solidFill>
                  <a:srgbClr val="7030A0"/>
                </a:solidFill>
              </a:rPr>
              <a:t>two-qubit</a:t>
            </a:r>
            <a:r>
              <a:rPr lang="en-US" dirty="0">
                <a:solidFill>
                  <a:srgbClr val="7030A0"/>
                </a:solidFill>
              </a:rPr>
              <a:t> register (tensor)</a:t>
            </a:r>
          </a:p>
          <a:p>
            <a:r>
              <a:rPr lang="en-US" b="1" dirty="0">
                <a:solidFill>
                  <a:srgbClr val="7030A0"/>
                </a:solidFill>
              </a:rPr>
              <a:t>   y</a:t>
            </a:r>
            <a:r>
              <a:rPr lang="en-US" dirty="0">
                <a:solidFill>
                  <a:srgbClr val="7030A0"/>
                </a:solidFill>
              </a:rPr>
              <a:t> is an independent qubit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4CF81-3CBB-44A7-9586-A885BF8BF05C}"/>
              </a:ext>
            </a:extLst>
          </p:cNvPr>
          <p:cNvSpPr/>
          <p:nvPr/>
        </p:nvSpPr>
        <p:spPr>
          <a:xfrm>
            <a:off x="3739171" y="3357797"/>
            <a:ext cx="360639" cy="3297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4C025-891D-4203-A82F-D433EB9A6AA2}"/>
              </a:ext>
            </a:extLst>
          </p:cNvPr>
          <p:cNvSpPr txBox="1"/>
          <p:nvPr/>
        </p:nvSpPr>
        <p:spPr>
          <a:xfrm>
            <a:off x="2940914" y="2001318"/>
            <a:ext cx="21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Secret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E47A24-23D9-4280-9907-974082F5B71E}"/>
              </a:ext>
            </a:extLst>
          </p:cNvPr>
          <p:cNvCxnSpPr>
            <a:cxnSpLocks/>
          </p:cNvCxnSpPr>
          <p:nvPr/>
        </p:nvCxnSpPr>
        <p:spPr>
          <a:xfrm>
            <a:off x="1035844" y="3245644"/>
            <a:ext cx="878681" cy="15049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9" grpId="0"/>
      <p:bldP spid="10" grpId="0"/>
      <p:bldP spid="11" grpId="0"/>
      <p:bldP spid="12" grpId="0"/>
      <p:bldP spid="21" grpId="0"/>
      <p:bldP spid="7" grpId="0"/>
      <p:bldP spid="13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Quantum Algorithm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FD3F-4F9F-4F46-8EFC-A754730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1395530"/>
            <a:ext cx="7020232" cy="1756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0187B-8D76-40AF-B95D-EE45ABD74743}"/>
              </a:ext>
            </a:extLst>
          </p:cNvPr>
          <p:cNvSpPr txBox="1"/>
          <p:nvPr/>
        </p:nvSpPr>
        <p:spPr>
          <a:xfrm>
            <a:off x="758575" y="1688690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19970-E7EB-438D-ABFD-63ED0E4C5164}"/>
              </a:ext>
            </a:extLst>
          </p:cNvPr>
          <p:cNvSpPr txBox="1"/>
          <p:nvPr/>
        </p:nvSpPr>
        <p:spPr>
          <a:xfrm>
            <a:off x="799616" y="2624663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AA020-FA44-4091-AA7B-43D1AC3F27D7}"/>
              </a:ext>
            </a:extLst>
          </p:cNvPr>
          <p:cNvSpPr txBox="1"/>
          <p:nvPr/>
        </p:nvSpPr>
        <p:spPr>
          <a:xfrm>
            <a:off x="2391213" y="2058022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3F041-EE5E-4017-8037-673F01D2B55E}"/>
              </a:ext>
            </a:extLst>
          </p:cNvPr>
          <p:cNvSpPr txBox="1"/>
          <p:nvPr/>
        </p:nvSpPr>
        <p:spPr>
          <a:xfrm>
            <a:off x="242070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CBFA0-6DEC-4360-A2A6-829185E97387}"/>
              </a:ext>
            </a:extLst>
          </p:cNvPr>
          <p:cNvSpPr/>
          <p:nvPr/>
        </p:nvSpPr>
        <p:spPr>
          <a:xfrm>
            <a:off x="3200400" y="1613288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259B-C6A0-461C-853C-1589599A56EF}"/>
              </a:ext>
            </a:extLst>
          </p:cNvPr>
          <p:cNvSpPr txBox="1"/>
          <p:nvPr/>
        </p:nvSpPr>
        <p:spPr>
          <a:xfrm>
            <a:off x="3117571" y="3220683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179C-2C10-4EC7-8F3E-101F563E201C}"/>
              </a:ext>
            </a:extLst>
          </p:cNvPr>
          <p:cNvSpPr/>
          <p:nvPr/>
        </p:nvSpPr>
        <p:spPr>
          <a:xfrm>
            <a:off x="5348003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88BD9-5CC9-4DF6-8A9A-0272DFEB57CA}"/>
              </a:ext>
            </a:extLst>
          </p:cNvPr>
          <p:cNvSpPr txBox="1"/>
          <p:nvPr/>
        </p:nvSpPr>
        <p:spPr>
          <a:xfrm>
            <a:off x="5265174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AA1B-1389-4616-9C21-88E9517D0339}"/>
              </a:ext>
            </a:extLst>
          </p:cNvPr>
          <p:cNvSpPr txBox="1"/>
          <p:nvPr/>
        </p:nvSpPr>
        <p:spPr>
          <a:xfrm>
            <a:off x="417196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089A0B-2C27-4020-A31B-556DECCB3EB9}"/>
              </a:ext>
            </a:extLst>
          </p:cNvPr>
          <p:cNvSpPr/>
          <p:nvPr/>
        </p:nvSpPr>
        <p:spPr>
          <a:xfrm>
            <a:off x="6700310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EBBF8-11B2-4464-AC93-5ADC8275B65D}"/>
              </a:ext>
            </a:extLst>
          </p:cNvPr>
          <p:cNvSpPr txBox="1"/>
          <p:nvPr/>
        </p:nvSpPr>
        <p:spPr>
          <a:xfrm>
            <a:off x="6617481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2E53-43AA-460C-B745-FA3CE39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27" y="3710342"/>
            <a:ext cx="2590476" cy="2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F545-8D71-5BF5-E065-6BCDB1C6B4A2}"/>
              </a:ext>
            </a:extLst>
          </p:cNvPr>
          <p:cNvSpPr txBox="1"/>
          <p:nvPr/>
        </p:nvSpPr>
        <p:spPr>
          <a:xfrm>
            <a:off x="312981" y="3889200"/>
            <a:ext cx="259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</a:t>
            </a:r>
            <a:r>
              <a:rPr lang="en-US" b="1" dirty="0">
                <a:solidFill>
                  <a:srgbClr val="7030A0"/>
                </a:solidFill>
              </a:rPr>
              <a:t>n = 2 </a:t>
            </a:r>
            <a:r>
              <a:rPr lang="en-US" dirty="0"/>
              <a:t>as our </a:t>
            </a:r>
            <a:r>
              <a:rPr lang="en-US" b="1" dirty="0"/>
              <a:t>secret</a:t>
            </a:r>
            <a:r>
              <a:rPr lang="en-US" dirty="0"/>
              <a:t> function maps two input bits to a single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6780F-90F1-22B4-12A6-4A1899FD2D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802" y="4036295"/>
            <a:ext cx="3120779" cy="1552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834E4-8E3F-7E0F-52D6-1C62BDAFDDC1}"/>
              </a:ext>
            </a:extLst>
          </p:cNvPr>
          <p:cNvSpPr/>
          <p:nvPr/>
        </p:nvSpPr>
        <p:spPr>
          <a:xfrm>
            <a:off x="4212236" y="2190223"/>
            <a:ext cx="427491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CF9B49-6080-7364-8AA9-1ACCB569520E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051" y="1633154"/>
            <a:ext cx="1846072" cy="2960210"/>
          </a:xfrm>
          <a:prstGeom prst="bentConnector3">
            <a:avLst>
              <a:gd name="adj1" fmla="val -440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48F16-E72F-BA9B-F60F-32153434C54D}"/>
              </a:ext>
            </a:extLst>
          </p:cNvPr>
          <p:cNvCxnSpPr>
            <a:cxnSpLocks/>
          </p:cNvCxnSpPr>
          <p:nvPr/>
        </p:nvCxnSpPr>
        <p:spPr>
          <a:xfrm flipH="1">
            <a:off x="4888099" y="401791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D50351-641A-E8DD-9F20-E5A420A4F0C9}"/>
              </a:ext>
            </a:extLst>
          </p:cNvPr>
          <p:cNvCxnSpPr>
            <a:cxnSpLocks/>
          </p:cNvCxnSpPr>
          <p:nvPr/>
        </p:nvCxnSpPr>
        <p:spPr>
          <a:xfrm flipH="1">
            <a:off x="4783380" y="4455130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36CA69-3C2A-5A76-29FD-6D045EB9D3F1}"/>
              </a:ext>
            </a:extLst>
          </p:cNvPr>
          <p:cNvCxnSpPr>
            <a:cxnSpLocks/>
          </p:cNvCxnSpPr>
          <p:nvPr/>
        </p:nvCxnSpPr>
        <p:spPr>
          <a:xfrm flipH="1">
            <a:off x="4693439" y="461502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6041-C8AC-2EF4-E758-03D8CB9F6B09}"/>
              </a:ext>
            </a:extLst>
          </p:cNvPr>
          <p:cNvCxnSpPr>
            <a:cxnSpLocks/>
          </p:cNvCxnSpPr>
          <p:nvPr/>
        </p:nvCxnSpPr>
        <p:spPr>
          <a:xfrm flipH="1">
            <a:off x="4768390" y="4939813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BCEB2-BBE5-49FF-02E9-D00A8080C5DF}"/>
              </a:ext>
            </a:extLst>
          </p:cNvPr>
          <p:cNvCxnSpPr>
            <a:cxnSpLocks/>
          </p:cNvCxnSpPr>
          <p:nvPr/>
        </p:nvCxnSpPr>
        <p:spPr>
          <a:xfrm flipH="1">
            <a:off x="4775502" y="510214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D9B171-C388-5E29-D7A3-73724C021B0D}"/>
              </a:ext>
            </a:extLst>
          </p:cNvPr>
          <p:cNvCxnSpPr>
            <a:cxnSpLocks/>
          </p:cNvCxnSpPr>
          <p:nvPr/>
        </p:nvCxnSpPr>
        <p:spPr>
          <a:xfrm flipH="1">
            <a:off x="4993243" y="542692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6E5FAD-9324-6958-BCFE-95D96D4E3E81}"/>
              </a:ext>
            </a:extLst>
          </p:cNvPr>
          <p:cNvCxnSpPr>
            <a:cxnSpLocks/>
          </p:cNvCxnSpPr>
          <p:nvPr/>
        </p:nvCxnSpPr>
        <p:spPr>
          <a:xfrm flipH="1">
            <a:off x="4678447" y="559175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513DB9-CC97-4388-E549-696C76553943}"/>
              </a:ext>
            </a:extLst>
          </p:cNvPr>
          <p:cNvCxnSpPr>
            <a:cxnSpLocks/>
          </p:cNvCxnSpPr>
          <p:nvPr/>
        </p:nvCxnSpPr>
        <p:spPr>
          <a:xfrm flipH="1">
            <a:off x="5481738" y="591653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/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Only a </a:t>
                </a:r>
                <a:r>
                  <a:rPr lang="en-US" b="1" dirty="0">
                    <a:solidFill>
                      <a:srgbClr val="7030A0"/>
                    </a:solidFill>
                  </a:rPr>
                  <a:t>constant</a:t>
                </a:r>
                <a:r>
                  <a:rPr lang="en-US" dirty="0"/>
                  <a:t> function will produce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,0,0,0,0,0,0,0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blipFill>
                <a:blip r:embed="rId6"/>
                <a:stretch>
                  <a:fillRect t="-18543" r="-1412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3FBBF6-BE43-C217-C1AC-24C045DD6933}"/>
              </a:ext>
            </a:extLst>
          </p:cNvPr>
          <p:cNvSpPr txBox="1"/>
          <p:nvPr/>
        </p:nvSpPr>
        <p:spPr>
          <a:xfrm>
            <a:off x="6011056" y="2645764"/>
            <a:ext cx="3623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nsolas" panose="020B0609020204030204" pitchFamily="49" charset="0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D029D-85B6-F95B-E2FB-A9BBBAE3CCDD}"/>
              </a:ext>
            </a:extLst>
          </p:cNvPr>
          <p:cNvSpPr/>
          <p:nvPr/>
        </p:nvSpPr>
        <p:spPr>
          <a:xfrm>
            <a:off x="1406694" y="2498984"/>
            <a:ext cx="317090" cy="270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F2C97-022E-8108-850A-0E9DD618B587}"/>
              </a:ext>
            </a:extLst>
          </p:cNvPr>
          <p:cNvSpPr/>
          <p:nvPr/>
        </p:nvSpPr>
        <p:spPr>
          <a:xfrm>
            <a:off x="1135626" y="6153110"/>
            <a:ext cx="1195618" cy="2103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6" grpId="0" animBg="1"/>
      <p:bldP spid="27" grpId="0"/>
      <p:bldP spid="29" grpId="0" animBg="1"/>
      <p:bldP spid="30" grpId="0"/>
      <p:bldP spid="31" grpId="0"/>
      <p:bldP spid="33" grpId="0" animBg="1"/>
      <p:bldP spid="34" grpId="0"/>
      <p:bldP spid="3" grpId="0"/>
      <p:bldP spid="9" grpId="0" animBg="1"/>
      <p:bldP spid="44" grpId="0"/>
      <p:bldP spid="5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160A0-E6D0-5667-160F-986CF36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55" y="1810683"/>
            <a:ext cx="2932396" cy="272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14764" y="60823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206755" y="12642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974137" y="198475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751217" y="588043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554704" y="628026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0685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327590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29996"/>
            <a:ext cx="107601" cy="520736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7CC67E-F46B-4749-94E7-65FDF56B5C22}"/>
              </a:ext>
            </a:extLst>
          </p:cNvPr>
          <p:cNvGrpSpPr/>
          <p:nvPr/>
        </p:nvGrpSpPr>
        <p:grpSpPr>
          <a:xfrm>
            <a:off x="1922636" y="311659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918F0-68B0-4820-8788-9B42E7D28C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6CD82-0CD6-4944-B92E-F5C7A6B6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FB1853-D094-4DED-8F80-07D853D9E339}"/>
              </a:ext>
            </a:extLst>
          </p:cNvPr>
          <p:cNvGrpSpPr/>
          <p:nvPr/>
        </p:nvGrpSpPr>
        <p:grpSpPr>
          <a:xfrm>
            <a:off x="1974137" y="359990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82803B-29AB-4539-82EE-4D5AE15A6B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FD34C8-AF34-450C-869C-E7223FFB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12488-FB7E-4E05-B8FB-C9C858977407}"/>
              </a:ext>
            </a:extLst>
          </p:cNvPr>
          <p:cNvGrpSpPr/>
          <p:nvPr/>
        </p:nvGrpSpPr>
        <p:grpSpPr>
          <a:xfrm>
            <a:off x="2085031" y="405906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D422B-5BE2-40D6-999C-A7F8DB3D4F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EB3FE3-B438-453F-A0BA-AA2388AD4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9B091F-885E-4E85-8EFC-C0761CCAA7E7}"/>
              </a:ext>
            </a:extLst>
          </p:cNvPr>
          <p:cNvGrpSpPr/>
          <p:nvPr/>
        </p:nvGrpSpPr>
        <p:grpSpPr>
          <a:xfrm>
            <a:off x="1876989" y="244108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1AFCD-F03C-41C7-B3F3-3DBE095B61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4678B-074E-4F07-9C4B-6F96A2773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43D587-B472-4901-8C84-D6ADFBDD75EF}"/>
              </a:ext>
            </a:extLst>
          </p:cNvPr>
          <p:cNvGrpSpPr/>
          <p:nvPr/>
        </p:nvGrpSpPr>
        <p:grpSpPr>
          <a:xfrm>
            <a:off x="1974137" y="47132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23DA6B-449A-4781-AFE9-4BF5C30478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B8E5D4-C87E-4608-A94C-8B50542E3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99189-77D8-5E3F-1A3C-72F3726B84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485" y="2480915"/>
            <a:ext cx="1138883" cy="244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04A6C-F5C5-D796-3583-F844885489EC}"/>
              </a:ext>
            </a:extLst>
          </p:cNvPr>
          <p:cNvSpPr txBox="1"/>
          <p:nvPr/>
        </p:nvSpPr>
        <p:spPr>
          <a:xfrm>
            <a:off x="5690220" y="4795534"/>
            <a:ext cx="281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Note</a:t>
            </a:r>
            <a:r>
              <a:rPr lang="en-US" dirty="0">
                <a:solidFill>
                  <a:srgbClr val="00B050"/>
                </a:solidFill>
              </a:rPr>
              <a:t>: This notebook does not use </a:t>
            </a:r>
            <a:r>
              <a:rPr lang="en-US" i="1" dirty="0">
                <a:solidFill>
                  <a:srgbClr val="00B050"/>
                </a:solidFill>
              </a:rPr>
              <a:t>any</a:t>
            </a:r>
            <a:r>
              <a:rPr lang="en-US" dirty="0">
                <a:solidFill>
                  <a:srgbClr val="00B050"/>
                </a:solidFill>
              </a:rPr>
              <a:t> Qiskit features – only pure linear (matrix) algebra</a:t>
            </a:r>
          </a:p>
        </p:txBody>
      </p:sp>
    </p:spTree>
    <p:extLst>
      <p:ext uri="{BB962C8B-B14F-4D97-AF65-F5344CB8AC3E}">
        <p14:creationId xmlns:p14="http://schemas.microsoft.com/office/powerpoint/2010/main" val="1949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3B30AD-CF7A-B5C7-4DEB-D13259E1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810" y="5106954"/>
            <a:ext cx="3416147" cy="12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1 – </a:t>
            </a:r>
            <a:r>
              <a:rPr lang="en-US" sz="3200" dirty="0">
                <a:latin typeface="+mn-lt"/>
              </a:rPr>
              <a:t>phase_kickback.ipynb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92DE1-5DF9-E9C9-EDCB-DFB7F5F5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05" y="1502309"/>
            <a:ext cx="6076190" cy="2514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21D974-77BA-C6F1-ED4A-29EFA05DCF26}"/>
              </a:ext>
            </a:extLst>
          </p:cNvPr>
          <p:cNvGrpSpPr/>
          <p:nvPr/>
        </p:nvGrpSpPr>
        <p:grpSpPr>
          <a:xfrm>
            <a:off x="7444637" y="14632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8213D1-48A1-AFB3-7343-95ED43AE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8CC026-F82B-436A-4151-474B68E724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77DC5-3473-3B58-D5B7-2723AAB6F00C}"/>
              </a:ext>
            </a:extLst>
          </p:cNvPr>
          <p:cNvGrpSpPr/>
          <p:nvPr/>
        </p:nvGrpSpPr>
        <p:grpSpPr>
          <a:xfrm>
            <a:off x="6025889" y="2199327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CCD1A1-1756-75F7-813E-37912C60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C422F3-2699-D982-6F38-7DD13AAEA9E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E81782-3CEA-B031-D596-ECB717929BB0}"/>
              </a:ext>
            </a:extLst>
          </p:cNvPr>
          <p:cNvGrpSpPr/>
          <p:nvPr/>
        </p:nvGrpSpPr>
        <p:grpSpPr>
          <a:xfrm>
            <a:off x="4398541" y="270926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867F49-79BC-7104-AEF1-9136849521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5CEB4-91AE-1E85-FE72-1AFC569C4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26C6E-F275-6619-956F-531AFE97340D}"/>
              </a:ext>
            </a:extLst>
          </p:cNvPr>
          <p:cNvGrpSpPr/>
          <p:nvPr/>
        </p:nvGrpSpPr>
        <p:grpSpPr>
          <a:xfrm>
            <a:off x="7052203" y="320778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A328D-F9E0-DE4A-3006-97C2BE85ADE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3D587B9-8361-1441-42B7-3F500716A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6FCF7F-14AA-7EB2-BA3B-F01A399B0E39}"/>
              </a:ext>
            </a:extLst>
          </p:cNvPr>
          <p:cNvGrpSpPr/>
          <p:nvPr/>
        </p:nvGrpSpPr>
        <p:grpSpPr>
          <a:xfrm>
            <a:off x="4569716" y="369777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022E2-1875-A33A-FBC8-1D06C80B62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012A6B-DC9B-6E75-A5EC-A626A800F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5BE8140-A0E2-1392-34D8-1823A1BFB078}"/>
              </a:ext>
            </a:extLst>
          </p:cNvPr>
          <p:cNvSpPr/>
          <p:nvPr/>
        </p:nvSpPr>
        <p:spPr>
          <a:xfrm>
            <a:off x="3590144" y="5618570"/>
            <a:ext cx="112700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5AB-1DB8-4469-0BE5-99F13DB3C0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811" y="4522821"/>
            <a:ext cx="2209438" cy="5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4BE4D-3DB9-5A6F-43DE-CB714F6F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045" y="4508536"/>
            <a:ext cx="4523809" cy="5333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9DADB5-7A25-5E84-753A-2D025D531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045" y="5106954"/>
            <a:ext cx="3504762" cy="133333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241014D-0FB7-559D-3900-89955AD81B5F}"/>
              </a:ext>
            </a:extLst>
          </p:cNvPr>
          <p:cNvSpPr/>
          <p:nvPr/>
        </p:nvSpPr>
        <p:spPr>
          <a:xfrm>
            <a:off x="7430300" y="5618645"/>
            <a:ext cx="112700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96FE0-7D85-445B-B2FC-9E5D4110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687" y="1501333"/>
            <a:ext cx="3062663" cy="50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1-4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6050267" y="241860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6050267" y="369770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050267" y="497681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050267" y="626996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1B517B-A647-D85F-3BE7-A5AC162D2A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892" y="3129819"/>
            <a:ext cx="1165061" cy="22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CC9F6-5FB3-B13E-1FB6-F446E0D93110}"/>
              </a:ext>
            </a:extLst>
          </p:cNvPr>
          <p:cNvSpPr/>
          <p:nvPr/>
        </p:nvSpPr>
        <p:spPr>
          <a:xfrm>
            <a:off x="5403954" y="5666282"/>
            <a:ext cx="374754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EAC26B-0E8C-DDC1-209C-1836836D55E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05953" y="4237982"/>
            <a:ext cx="998001" cy="16231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 a quantum computer, we can answer the question of whether the hidden function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constant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just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step</a:t>
                </a:r>
                <a:r>
                  <a:rPr lang="en-US" sz="2400" dirty="0">
                    <a:solidFill>
                      <a:srgbClr val="7030A0"/>
                    </a:solidFill>
                  </a:rPr>
                  <a:t> – </a:t>
                </a:r>
                <a:r>
                  <a:rPr lang="en-US" sz="2400" dirty="0"/>
                  <a:t>no matter the number of input qubits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</a:t>
                </a:r>
                <a:r>
                  <a:rPr lang="en-US" sz="2400" b="1" u="sng" dirty="0"/>
                  <a:t>exponential</a:t>
                </a:r>
                <a:r>
                  <a:rPr lang="en-US" sz="2400" dirty="0"/>
                  <a:t> speed-up over the provably optimal classical algorithm which requires (on average)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steps for a function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inputs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an admittedly contrived problem, but it shows the potential for a quantum computer to outperform classical algorithms that were </a:t>
                </a:r>
                <a:r>
                  <a:rPr lang="en-US" sz="2400" i="1" dirty="0"/>
                  <a:t>thought</a:t>
                </a:r>
                <a:r>
                  <a:rPr lang="en-US" sz="2400" dirty="0"/>
                  <a:t> to be "optimal"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also noteworthy that to learn the fundamentals of quantum computing, you only need to know a little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Python</a:t>
                </a:r>
                <a:r>
                  <a:rPr lang="en-US" sz="2400" dirty="0"/>
                  <a:t> and appreciate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complex numbers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matrix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  <a:blipFill>
                <a:blip r:embed="rId3"/>
                <a:stretch>
                  <a:fillRect l="-1005" t="-1854" r="-850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0823F-9ED9-4FF5-B8D1-C517ABAB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</p:spTree>
    <p:extLst>
      <p:ext uri="{BB962C8B-B14F-4D97-AF65-F5344CB8AC3E}">
        <p14:creationId xmlns:p14="http://schemas.microsoft.com/office/powerpoint/2010/main" val="1257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3F0E7-6B9A-489C-9AF2-D1C3A297D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13" y="2173261"/>
            <a:ext cx="7830866" cy="414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9CCD-EF68-472C-AA55-DAA5F3F0E53D}"/>
              </a:ext>
            </a:extLst>
          </p:cNvPr>
          <p:cNvSpPr txBox="1"/>
          <p:nvPr/>
        </p:nvSpPr>
        <p:spPr>
          <a:xfrm>
            <a:off x="1043449" y="1468581"/>
            <a:ext cx="70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https://qiskit.org/textbook/ch-algorithms/deutsch-jozsa.html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43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60F3A-88F7-0292-7AFE-C8E02983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9" y="1663628"/>
            <a:ext cx="5208371" cy="120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F5F9F-86FA-9057-AF22-F6B4E275D324}"/>
              </a:ext>
            </a:extLst>
          </p:cNvPr>
          <p:cNvSpPr txBox="1"/>
          <p:nvPr/>
        </p:nvSpPr>
        <p:spPr>
          <a:xfrm>
            <a:off x="3440243" y="1478962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Finding the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8F869-4DBD-3473-D975-FFEEB5A3492D}"/>
              </a:ext>
            </a:extLst>
          </p:cNvPr>
          <p:cNvSpPr txBox="1"/>
          <p:nvPr/>
        </p:nvSpPr>
        <p:spPr>
          <a:xfrm>
            <a:off x="6857288" y="1941928"/>
            <a:ext cx="18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Avg. Case = N / 2</a:t>
            </a:r>
          </a:p>
          <a:p>
            <a:r>
              <a:rPr lang="en-US" dirty="0">
                <a:solidFill>
                  <a:srgbClr val="7030A0"/>
                </a:solidFill>
              </a:rPr>
              <a:t>Worst Case = 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0724-684C-018A-9C7D-8220D79C70AA}"/>
              </a:ext>
            </a:extLst>
          </p:cNvPr>
          <p:cNvGrpSpPr/>
          <p:nvPr/>
        </p:nvGrpSpPr>
        <p:grpSpPr>
          <a:xfrm>
            <a:off x="2099906" y="3027762"/>
            <a:ext cx="4247855" cy="371429"/>
            <a:chOff x="2210095" y="3058620"/>
            <a:chExt cx="4247855" cy="371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9AE17D-8DED-D3E5-5C7F-DD25EA3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095" y="3058620"/>
              <a:ext cx="2361905" cy="3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740994-09FF-AA5F-AD7D-AC6F7A99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283" y="3063382"/>
              <a:ext cx="1066667" cy="361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5ACA-AE2F-124C-452E-1E37EF4AECFE}"/>
                </a:ext>
              </a:extLst>
            </p:cNvPr>
            <p:cNvSpPr txBox="1"/>
            <p:nvPr/>
          </p:nvSpPr>
          <p:spPr>
            <a:xfrm>
              <a:off x="4539431" y="3059668"/>
              <a:ext cx="88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to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DFA8C-E07F-FEF7-97D6-B99A16714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6" y="4613056"/>
            <a:ext cx="2627124" cy="818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391F0-5B80-3F10-DFF5-D3F9F292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67" y="3688302"/>
            <a:ext cx="4819957" cy="2668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6FF10-9178-3EE5-BB88-29A8B5BC11F6}"/>
              </a:ext>
            </a:extLst>
          </p:cNvPr>
          <p:cNvSpPr txBox="1"/>
          <p:nvPr/>
        </p:nvSpPr>
        <p:spPr>
          <a:xfrm>
            <a:off x="349942" y="2921088"/>
            <a:ext cx="143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</a:t>
            </a:r>
            <a:r>
              <a:rPr lang="en-US" b="1" dirty="0">
                <a:solidFill>
                  <a:srgbClr val="7030A0"/>
                </a:solidFill>
              </a:rPr>
              <a:t>N = 3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(number of slots)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/>
              <p:nvPr/>
            </p:nvSpPr>
            <p:spPr>
              <a:xfrm>
                <a:off x="7780082" y="5634246"/>
                <a:ext cx="74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2" y="5634246"/>
                <a:ext cx="741326" cy="369332"/>
              </a:xfrm>
              <a:prstGeom prst="rect">
                <a:avLst/>
              </a:prstGeom>
              <a:blipFill>
                <a:blip r:embed="rId8"/>
                <a:stretch>
                  <a:fillRect l="-40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1580A6-1064-B3F6-2CB4-A3599AF7E8E5}"/>
              </a:ext>
            </a:extLst>
          </p:cNvPr>
          <p:cNvSpPr/>
          <p:nvPr/>
        </p:nvSpPr>
        <p:spPr>
          <a:xfrm>
            <a:off x="6086007" y="5314013"/>
            <a:ext cx="371943" cy="320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0CC8-25CA-1FD7-2BFB-C68330828A46}"/>
              </a:ext>
            </a:extLst>
          </p:cNvPr>
          <p:cNvSpPr txBox="1"/>
          <p:nvPr/>
        </p:nvSpPr>
        <p:spPr>
          <a:xfrm>
            <a:off x="7299899" y="4099069"/>
            <a:ext cx="1536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This matrix puts the </a:t>
            </a:r>
            <a:r>
              <a:rPr lang="en-US" sz="1600" b="1" dirty="0">
                <a:solidFill>
                  <a:srgbClr val="00B050"/>
                </a:solidFill>
              </a:rPr>
              <a:t>winner</a:t>
            </a:r>
            <a:r>
              <a:rPr lang="en-US" sz="1600" dirty="0">
                <a:solidFill>
                  <a:srgbClr val="00B050"/>
                </a:solidFill>
              </a:rPr>
              <a:t> in slot </a:t>
            </a:r>
            <a:r>
              <a:rPr lang="en-US" sz="1600" b="1" dirty="0">
                <a:solidFill>
                  <a:srgbClr val="00B050"/>
                </a:solidFill>
              </a:rPr>
              <a:t>5 </a:t>
            </a:r>
            <a:endParaRPr lang="en-US" sz="1600" dirty="0">
              <a:solidFill>
                <a:srgbClr val="00B050"/>
              </a:solidFill>
            </a:endParaRP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(zero-indexed)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C5D1E-31CE-2BF8-B9BB-7461146AFCA9}"/>
                  </a:ext>
                </a:extLst>
              </p:cNvPr>
              <p:cNvSpPr txBox="1"/>
              <p:nvPr/>
            </p:nvSpPr>
            <p:spPr>
              <a:xfrm>
                <a:off x="839449" y="5634246"/>
                <a:ext cx="26756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the slot with the winner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C5D1E-31CE-2BF8-B9BB-7461146A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49" y="5634246"/>
                <a:ext cx="2675669" cy="276999"/>
              </a:xfrm>
              <a:prstGeom prst="rect">
                <a:avLst/>
              </a:prstGeom>
              <a:blipFill>
                <a:blip r:embed="rId9"/>
                <a:stretch>
                  <a:fillRect t="-28261" r="-478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C183010-82A4-684C-385F-820F37404D10}"/>
              </a:ext>
            </a:extLst>
          </p:cNvPr>
          <p:cNvSpPr/>
          <p:nvPr/>
        </p:nvSpPr>
        <p:spPr>
          <a:xfrm>
            <a:off x="1686393" y="5084141"/>
            <a:ext cx="1506512" cy="28233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2781B-64BF-EE42-F5BF-ED64F8F911F2}"/>
              </a:ext>
            </a:extLst>
          </p:cNvPr>
          <p:cNvSpPr txBox="1"/>
          <p:nvPr/>
        </p:nvSpPr>
        <p:spPr>
          <a:xfrm>
            <a:off x="409903" y="2080427"/>
            <a:ext cx="143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>
                <a:solidFill>
                  <a:srgbClr val="7030A0"/>
                </a:solidFill>
              </a:rPr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35553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  <p:bldP spid="25" grpId="0" animBg="1"/>
      <p:bldP spid="3" grpId="0"/>
      <p:bldP spid="5" grpId="0"/>
      <p:bldP spid="6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37B1D-731D-65A3-4906-9EB1D93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8" y="1398748"/>
            <a:ext cx="6004344" cy="532272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DF6B3-7824-8F50-D845-249D6600057A}"/>
              </a:ext>
            </a:extLst>
          </p:cNvPr>
          <p:cNvCxnSpPr/>
          <p:nvPr/>
        </p:nvCxnSpPr>
        <p:spPr>
          <a:xfrm flipV="1">
            <a:off x="2278505" y="3207895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B3CB-D51F-628B-1A3F-9326BF3AFB00}"/>
              </a:ext>
            </a:extLst>
          </p:cNvPr>
          <p:cNvSpPr/>
          <p:nvPr/>
        </p:nvSpPr>
        <p:spPr>
          <a:xfrm>
            <a:off x="5958590" y="3762531"/>
            <a:ext cx="1364105" cy="26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40A9D6-448D-0863-9C7C-249805D8802E}"/>
              </a:ext>
            </a:extLst>
          </p:cNvPr>
          <p:cNvCxnSpPr/>
          <p:nvPr/>
        </p:nvCxnSpPr>
        <p:spPr>
          <a:xfrm flipV="1">
            <a:off x="1726367" y="5931108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2A0C2-F072-FEFF-4259-32A2FD7CFF7F}"/>
              </a:ext>
            </a:extLst>
          </p:cNvPr>
          <p:cNvCxnSpPr>
            <a:cxnSpLocks/>
          </p:cNvCxnSpPr>
          <p:nvPr/>
        </p:nvCxnSpPr>
        <p:spPr>
          <a:xfrm flipH="1">
            <a:off x="3702571" y="4861810"/>
            <a:ext cx="432216" cy="387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E6CED0-29C7-534F-B6CA-233186E860C4}"/>
              </a:ext>
            </a:extLst>
          </p:cNvPr>
          <p:cNvSpPr txBox="1"/>
          <p:nvPr/>
        </p:nvSpPr>
        <p:spPr>
          <a:xfrm>
            <a:off x="4826832" y="630820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Ancilla qubit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2BF8B-FCAD-4FB8-1059-7CAEB6BAA6C3}"/>
              </a:ext>
            </a:extLst>
          </p:cNvPr>
          <p:cNvSpPr/>
          <p:nvPr/>
        </p:nvSpPr>
        <p:spPr>
          <a:xfrm>
            <a:off x="1244184" y="3680085"/>
            <a:ext cx="6618157" cy="304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6DFBF-D242-C6DD-B63A-B7FCA8665873}"/>
              </a:ext>
            </a:extLst>
          </p:cNvPr>
          <p:cNvSpPr/>
          <p:nvPr/>
        </p:nvSpPr>
        <p:spPr>
          <a:xfrm>
            <a:off x="6595671" y="1398748"/>
            <a:ext cx="914401" cy="3026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840043" y="2988213"/>
            <a:ext cx="546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CZ</a:t>
            </a:r>
            <a:r>
              <a:rPr lang="en-US" dirty="0">
                <a:solidFill>
                  <a:srgbClr val="7030A0"/>
                </a:solidFill>
              </a:rPr>
              <a:t> gate marks the winner to be in </a:t>
            </a:r>
            <a:r>
              <a:rPr lang="en-US" b="1" dirty="0">
                <a:solidFill>
                  <a:srgbClr val="7030A0"/>
                </a:solidFill>
              </a:rPr>
              <a:t>slot 3 </a:t>
            </a:r>
            <a:r>
              <a:rPr lang="en-US" dirty="0">
                <a:solidFill>
                  <a:srgbClr val="7030A0"/>
                </a:solidFill>
              </a:rPr>
              <a:t>aka [0,0,0,1]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9286CAC-8B2B-BA5D-E91A-1E85590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6" y="3869787"/>
            <a:ext cx="6169858" cy="27478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75185" y="2673147"/>
            <a:ext cx="703090" cy="573374"/>
          </a:xfrm>
          <a:prstGeom prst="bentConnector4">
            <a:avLst>
              <a:gd name="adj1" fmla="val 27018"/>
              <a:gd name="adj2" fmla="val 13986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20353" y="5243716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i="1" dirty="0"/>
              <a:t>current</a:t>
            </a:r>
            <a:r>
              <a:rPr lang="en-US" dirty="0"/>
              <a:t> </a:t>
            </a:r>
            <a:r>
              <a:rPr lang="en-US" b="1" dirty="0"/>
              <a:t>mean</a:t>
            </a:r>
            <a:r>
              <a:rPr lang="en-US" dirty="0"/>
              <a:t>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895475" y="5705381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FA4C14-8704-B99A-D862-5F6634210FA7}"/>
                  </a:ext>
                </a:extLst>
              </p:cNvPr>
              <p:cNvSpPr txBox="1"/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FA4C14-8704-B99A-D862-5F6634210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blipFill>
                <a:blip r:embed="rId6"/>
                <a:stretch>
                  <a:fillRect r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9447C1-520E-F788-8370-FEC3D7C5CEE9}"/>
              </a:ext>
            </a:extLst>
          </p:cNvPr>
          <p:cNvSpPr txBox="1"/>
          <p:nvPr/>
        </p:nvSpPr>
        <p:spPr>
          <a:xfrm>
            <a:off x="472190" y="383276"/>
            <a:ext cx="179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Assume four slots (</a:t>
            </a:r>
            <a:r>
              <a:rPr lang="en-US" b="1" dirty="0">
                <a:solidFill>
                  <a:srgbClr val="00B050"/>
                </a:solidFill>
              </a:rPr>
              <a:t>N = 2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1E9A4-EE71-C596-CB4D-F1763EB090A8}"/>
              </a:ext>
            </a:extLst>
          </p:cNvPr>
          <p:cNvSpPr txBox="1"/>
          <p:nvPr/>
        </p:nvSpPr>
        <p:spPr>
          <a:xfrm>
            <a:off x="3508919" y="1312341"/>
            <a:ext cx="5279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To find the winner among 4 slots we only need to run Grover's algorithm once</a:t>
            </a:r>
          </a:p>
        </p:txBody>
      </p:sp>
    </p:spTree>
    <p:extLst>
      <p:ext uri="{BB962C8B-B14F-4D97-AF65-F5344CB8AC3E}">
        <p14:creationId xmlns:p14="http://schemas.microsoft.com/office/powerpoint/2010/main" val="18811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/>
      <p:bldP spid="17" grpId="0" animBg="1"/>
      <p:bldP spid="29" grpId="0"/>
      <p:bldP spid="3" grpId="0"/>
      <p:bldP spid="5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E97FB-FD88-C26E-3318-C387B556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75" y="3801149"/>
            <a:ext cx="6257178" cy="28851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7" idx="1"/>
          </p:cNvCxnSpPr>
          <p:nvPr/>
        </p:nvCxnSpPr>
        <p:spPr>
          <a:xfrm rot="5400000">
            <a:off x="1775185" y="2673147"/>
            <a:ext cx="703090" cy="573374"/>
          </a:xfrm>
          <a:prstGeom prst="bentConnector4">
            <a:avLst>
              <a:gd name="adj1" fmla="val 27018"/>
              <a:gd name="adj2" fmla="val 13986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066761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i="1" dirty="0"/>
              <a:t>new</a:t>
            </a:r>
            <a:r>
              <a:rPr lang="en-US" dirty="0"/>
              <a:t> </a:t>
            </a:r>
            <a:r>
              <a:rPr lang="en-US" b="1" dirty="0"/>
              <a:t>mean</a:t>
            </a:r>
            <a:r>
              <a:rPr lang="en-US" dirty="0"/>
              <a:t>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528426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4126044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8D7B9C-481F-7D31-A430-074A4E05D97A}"/>
                  </a:ext>
                </a:extLst>
              </p:cNvPr>
              <p:cNvSpPr txBox="1"/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8D7B9C-481F-7D31-A430-074A4E05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blipFill>
                <a:blip r:embed="rId6"/>
                <a:stretch>
                  <a:fillRect r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B9D88E-0909-4789-5CBC-B85873BE0117}"/>
              </a:ext>
            </a:extLst>
          </p:cNvPr>
          <p:cNvSpPr txBox="1"/>
          <p:nvPr/>
        </p:nvSpPr>
        <p:spPr>
          <a:xfrm>
            <a:off x="1840043" y="2988213"/>
            <a:ext cx="546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CZ</a:t>
            </a:r>
            <a:r>
              <a:rPr lang="en-US" dirty="0">
                <a:solidFill>
                  <a:srgbClr val="7030A0"/>
                </a:solidFill>
              </a:rPr>
              <a:t> gate marks the winner to be in </a:t>
            </a:r>
            <a:r>
              <a:rPr lang="en-US" b="1" dirty="0">
                <a:solidFill>
                  <a:srgbClr val="7030A0"/>
                </a:solidFill>
              </a:rPr>
              <a:t>slot 3 </a:t>
            </a:r>
            <a:r>
              <a:rPr lang="en-US" dirty="0">
                <a:solidFill>
                  <a:srgbClr val="7030A0"/>
                </a:solidFill>
              </a:rPr>
              <a:t>aka [0,0,0,1]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EEE36-9BBC-460B-A405-58A3663F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8" y="3791891"/>
            <a:ext cx="5622438" cy="28943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5" idx="1"/>
          </p:cNvCxnSpPr>
          <p:nvPr/>
        </p:nvCxnSpPr>
        <p:spPr>
          <a:xfrm rot="5400000">
            <a:off x="1775185" y="2673147"/>
            <a:ext cx="703090" cy="573374"/>
          </a:xfrm>
          <a:prstGeom prst="bentConnector4">
            <a:avLst>
              <a:gd name="adj1" fmla="val 27018"/>
              <a:gd name="adj2" fmla="val 13986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354078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i="1" dirty="0"/>
              <a:t>new</a:t>
            </a:r>
            <a:r>
              <a:rPr lang="en-US" dirty="0"/>
              <a:t> </a:t>
            </a:r>
            <a:r>
              <a:rPr lang="en-US" b="1" dirty="0"/>
              <a:t>mean</a:t>
            </a:r>
            <a:r>
              <a:rPr lang="en-US" dirty="0"/>
              <a:t>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815743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5107895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BF902-C56B-29FC-B3E6-C80C7F4F8863}"/>
              </a:ext>
            </a:extLst>
          </p:cNvPr>
          <p:cNvCxnSpPr/>
          <p:nvPr/>
        </p:nvCxnSpPr>
        <p:spPr>
          <a:xfrm flipV="1">
            <a:off x="6123482" y="5478905"/>
            <a:ext cx="0" cy="3368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220210-68D1-FBB0-7ED0-791526ECC4E4}"/>
              </a:ext>
            </a:extLst>
          </p:cNvPr>
          <p:cNvSpPr txBox="1"/>
          <p:nvPr/>
        </p:nvSpPr>
        <p:spPr>
          <a:xfrm>
            <a:off x="5872865" y="4569518"/>
            <a:ext cx="214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</a:t>
            </a:r>
            <a:r>
              <a:rPr lang="en-US" b="1" dirty="0">
                <a:solidFill>
                  <a:srgbClr val="FF0000"/>
                </a:solidFill>
              </a:rPr>
              <a:t>amplified</a:t>
            </a:r>
            <a:r>
              <a:rPr lang="en-US" dirty="0">
                <a:solidFill>
                  <a:srgbClr val="FF0000"/>
                </a:solidFill>
              </a:rPr>
              <a:t> the </a:t>
            </a:r>
            <a:r>
              <a:rPr lang="en-US" i="1" dirty="0">
                <a:solidFill>
                  <a:srgbClr val="FF0000"/>
                </a:solidFill>
              </a:rPr>
              <a:t>amplitude</a:t>
            </a:r>
            <a:r>
              <a:rPr lang="en-US" dirty="0">
                <a:solidFill>
                  <a:srgbClr val="FF0000"/>
                </a:solidFill>
              </a:rPr>
              <a:t> of the </a:t>
            </a:r>
            <a:r>
              <a:rPr lang="en-US" u="sng" dirty="0">
                <a:solidFill>
                  <a:srgbClr val="FF0000"/>
                </a:solidFill>
              </a:rPr>
              <a:t>winning</a:t>
            </a:r>
            <a:r>
              <a:rPr lang="en-US" dirty="0">
                <a:solidFill>
                  <a:srgbClr val="FF0000"/>
                </a:solidFill>
              </a:rPr>
              <a:t> state!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28C624-A83C-AB18-EBD4-B8264FB0DF60}"/>
                  </a:ext>
                </a:extLst>
              </p:cNvPr>
              <p:cNvSpPr txBox="1"/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28C624-A83C-AB18-EBD4-B8264FB0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22" y="1312341"/>
                <a:ext cx="298608" cy="299249"/>
              </a:xfrm>
              <a:prstGeom prst="rect">
                <a:avLst/>
              </a:prstGeom>
              <a:blipFill>
                <a:blip r:embed="rId6"/>
                <a:stretch>
                  <a:fillRect r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3B216C2-774F-EC1E-E47F-D2C38549FDA5}"/>
              </a:ext>
            </a:extLst>
          </p:cNvPr>
          <p:cNvSpPr txBox="1"/>
          <p:nvPr/>
        </p:nvSpPr>
        <p:spPr>
          <a:xfrm>
            <a:off x="1840043" y="2988213"/>
            <a:ext cx="546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CZ</a:t>
            </a:r>
            <a:r>
              <a:rPr lang="en-US" dirty="0">
                <a:solidFill>
                  <a:srgbClr val="7030A0"/>
                </a:solidFill>
              </a:rPr>
              <a:t> gate marks the winner to be in </a:t>
            </a:r>
            <a:r>
              <a:rPr lang="en-US" b="1" dirty="0">
                <a:solidFill>
                  <a:srgbClr val="7030A0"/>
                </a:solidFill>
              </a:rPr>
              <a:t>slot 3 </a:t>
            </a:r>
            <a:r>
              <a:rPr lang="en-US" dirty="0">
                <a:solidFill>
                  <a:srgbClr val="7030A0"/>
                </a:solidFill>
              </a:rPr>
              <a:t>aka [0,0,0,1]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FDD4-81BA-35FC-C0A1-0FBEB160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1" y="1468581"/>
            <a:ext cx="7047619" cy="2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F920-D2CC-830D-2180-DAE0ADA99292}"/>
              </a:ext>
            </a:extLst>
          </p:cNvPr>
          <p:cNvSpPr txBox="1"/>
          <p:nvPr/>
        </p:nvSpPr>
        <p:spPr>
          <a:xfrm>
            <a:off x="1749751" y="4171871"/>
            <a:ext cx="5644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we would need to know the </a:t>
            </a:r>
            <a:r>
              <a:rPr lang="en-US" u="sng" dirty="0"/>
              <a:t>location</a:t>
            </a:r>
            <a:r>
              <a:rPr lang="en-US" dirty="0"/>
              <a:t> of the winning slot </a:t>
            </a:r>
            <a:r>
              <a:rPr lang="en-US" b="1" dirty="0"/>
              <a:t>ahead of time</a:t>
            </a:r>
            <a:r>
              <a:rPr lang="en-US" dirty="0"/>
              <a:t> to construct the Oracle's unitary matrix – so we cannot </a:t>
            </a:r>
            <a:r>
              <a:rPr lang="en-US" b="1" i="1" dirty="0">
                <a:solidFill>
                  <a:srgbClr val="00B050"/>
                </a:solidFill>
              </a:rPr>
              <a:t>magically</a:t>
            </a:r>
            <a:r>
              <a:rPr lang="en-US" dirty="0"/>
              <a:t> use Grover's algorithm on existing classical (non-quantum)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D6D36-9C99-B01C-B006-3CA58C6088F0}"/>
              </a:ext>
            </a:extLst>
          </p:cNvPr>
          <p:cNvSpPr/>
          <p:nvPr/>
        </p:nvSpPr>
        <p:spPr>
          <a:xfrm>
            <a:off x="4174761" y="3275351"/>
            <a:ext cx="1716373" cy="31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9900D-8089-E1CA-E9BA-EE363DFA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0" y="433036"/>
            <a:ext cx="5190949" cy="5923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E119B-41D0-56FC-7FDA-17DED8617F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347" y="1651308"/>
            <a:ext cx="2513003" cy="2398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CC82E-6BEE-A000-89CE-506E119A5A2E}"/>
              </a:ext>
            </a:extLst>
          </p:cNvPr>
          <p:cNvSpPr/>
          <p:nvPr/>
        </p:nvSpPr>
        <p:spPr>
          <a:xfrm>
            <a:off x="6282752" y="2495891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64290-959F-97DE-559D-D63EF6529AD1}"/>
              </a:ext>
            </a:extLst>
          </p:cNvPr>
          <p:cNvSpPr/>
          <p:nvPr/>
        </p:nvSpPr>
        <p:spPr>
          <a:xfrm>
            <a:off x="6236845" y="3377880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71DD975-ECA3-037D-E2A4-CABB98527708}"/>
              </a:ext>
            </a:extLst>
          </p:cNvPr>
          <p:cNvCxnSpPr>
            <a:cxnSpLocks/>
            <a:stCxn id="46" idx="1"/>
            <a:endCxn id="47" idx="1"/>
          </p:cNvCxnSpPr>
          <p:nvPr/>
        </p:nvCxnSpPr>
        <p:spPr>
          <a:xfrm rot="10800000" flipV="1">
            <a:off x="6236846" y="2619033"/>
            <a:ext cx="45907" cy="862432"/>
          </a:xfrm>
          <a:prstGeom prst="bentConnector3">
            <a:avLst>
              <a:gd name="adj1" fmla="val 5979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4E8E63-6C7E-1A8E-3814-2CE9ABA086FB}"/>
              </a:ext>
            </a:extLst>
          </p:cNvPr>
          <p:cNvGrpSpPr/>
          <p:nvPr/>
        </p:nvGrpSpPr>
        <p:grpSpPr>
          <a:xfrm>
            <a:off x="3124403" y="605563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A15184-3737-ED1A-9F99-04996DB3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4888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9C27B4-F595-4A52-1813-6E033BF028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C29897-54E2-AB41-4E26-35BEE72D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008" y="4343897"/>
            <a:ext cx="2779880" cy="18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C25E9-1F3F-EE9A-09F3-0E3A292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4" y="668319"/>
            <a:ext cx="4753502" cy="22172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6D348-F80A-3569-A6CD-533C14FA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1" y="3276591"/>
            <a:ext cx="2000000" cy="11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0AB67D-69E6-A056-0516-EE411F42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0" y="4622438"/>
            <a:ext cx="3600000" cy="1285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7226-4986-3331-4533-FFD76566B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804" y="1435762"/>
            <a:ext cx="1895238" cy="52857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EFF27D-550D-89B3-1941-E1B9282FE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47" y="4622438"/>
            <a:ext cx="3857143" cy="12857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C91662-30D1-67E7-BD73-6FAA4DD0C7CA}"/>
              </a:ext>
            </a:extLst>
          </p:cNvPr>
          <p:cNvSpPr/>
          <p:nvPr/>
        </p:nvSpPr>
        <p:spPr>
          <a:xfrm>
            <a:off x="3798795" y="5180171"/>
            <a:ext cx="135029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57D99-0F28-C34B-763D-B886B45D6FC9}"/>
              </a:ext>
            </a:extLst>
          </p:cNvPr>
          <p:cNvSpPr/>
          <p:nvPr/>
        </p:nvSpPr>
        <p:spPr>
          <a:xfrm>
            <a:off x="8295816" y="5146833"/>
            <a:ext cx="135029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40E0EC-FB42-0DE6-F3DC-3DBC3C2D06DD}"/>
              </a:ext>
            </a:extLst>
          </p:cNvPr>
          <p:cNvGrpSpPr/>
          <p:nvPr/>
        </p:nvGrpSpPr>
        <p:grpSpPr>
          <a:xfrm>
            <a:off x="4487100" y="62243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64C9F-C590-C8AE-4BE6-7AC4F9CD0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D4A74E-63A0-6C34-5A91-02445D81FA2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676C6E-477D-FD1F-7F00-981261D40DF1}"/>
              </a:ext>
            </a:extLst>
          </p:cNvPr>
          <p:cNvGrpSpPr/>
          <p:nvPr/>
        </p:nvGrpSpPr>
        <p:grpSpPr>
          <a:xfrm>
            <a:off x="4188566" y="1210152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60B869-0DAD-E0B4-DEDE-FEFED9230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5926A7-5B80-AC42-A791-ECC5E2AD2C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590CA5-DF97-E7D7-09AB-718BF94DCA2B}"/>
              </a:ext>
            </a:extLst>
          </p:cNvPr>
          <p:cNvGrpSpPr/>
          <p:nvPr/>
        </p:nvGrpSpPr>
        <p:grpSpPr>
          <a:xfrm>
            <a:off x="2549663" y="1599792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FB00D-BBA7-FA7A-C813-477F90491E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81DF8C0-B05F-E707-F49F-5A010985A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0AB53-0376-3918-7C9A-29A72C720A19}"/>
              </a:ext>
            </a:extLst>
          </p:cNvPr>
          <p:cNvGrpSpPr/>
          <p:nvPr/>
        </p:nvGrpSpPr>
        <p:grpSpPr>
          <a:xfrm>
            <a:off x="4697505" y="2215631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5973CC-3DD6-4947-2FDE-1E4C406C54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9A46650-1D0E-D513-09AC-99867EE4F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BC2276-9A70-D3BF-7537-F26747AE8F19}"/>
              </a:ext>
            </a:extLst>
          </p:cNvPr>
          <p:cNvGrpSpPr/>
          <p:nvPr/>
        </p:nvGrpSpPr>
        <p:grpSpPr>
          <a:xfrm>
            <a:off x="2695209" y="2607448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790FA0-FA53-B92F-BA49-999FF7EA84C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D0E03B-8A09-CF39-8FC7-1CBE5F133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BF83E0C-8E4B-0D0F-D7EE-039825390E0A}"/>
              </a:ext>
            </a:extLst>
          </p:cNvPr>
          <p:cNvSpPr txBox="1">
            <a:spLocks/>
          </p:cNvSpPr>
          <p:nvPr/>
        </p:nvSpPr>
        <p:spPr>
          <a:xfrm>
            <a:off x="5461337" y="67571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2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06A7CC-65BC-7F26-A039-8BA6AC80E010}"/>
              </a:ext>
            </a:extLst>
          </p:cNvPr>
          <p:cNvSpPr/>
          <p:nvPr/>
        </p:nvSpPr>
        <p:spPr>
          <a:xfrm>
            <a:off x="3238075" y="1301763"/>
            <a:ext cx="202831" cy="1993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A1756-CD84-D1C9-4A0C-AC35CC65D735}"/>
              </a:ext>
            </a:extLst>
          </p:cNvPr>
          <p:cNvSpPr/>
          <p:nvPr/>
        </p:nvSpPr>
        <p:spPr>
          <a:xfrm>
            <a:off x="3927288" y="1301762"/>
            <a:ext cx="185132" cy="1993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8CE1DF9-8CC2-2B14-AD86-C442F9C9D70B}"/>
              </a:ext>
            </a:extLst>
          </p:cNvPr>
          <p:cNvCxnSpPr>
            <a:cxnSpLocks/>
            <a:stCxn id="2" idx="0"/>
            <a:endCxn id="3" idx="0"/>
          </p:cNvCxnSpPr>
          <p:nvPr/>
        </p:nvCxnSpPr>
        <p:spPr>
          <a:xfrm rot="5400000" flipH="1" flipV="1">
            <a:off x="3679672" y="961582"/>
            <a:ext cx="1" cy="680363"/>
          </a:xfrm>
          <a:prstGeom prst="bentConnector3">
            <a:avLst>
              <a:gd name="adj1" fmla="val 228601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4532848" y="418417"/>
            <a:ext cx="4412393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grover.ipynb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402D-BA33-5C38-24E8-03ABD6A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590574"/>
            <a:ext cx="3372788" cy="45251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562AC1-2C41-8049-C737-4AA8530D8BBC}"/>
              </a:ext>
            </a:extLst>
          </p:cNvPr>
          <p:cNvGrpSpPr/>
          <p:nvPr/>
        </p:nvGrpSpPr>
        <p:grpSpPr>
          <a:xfrm>
            <a:off x="2763042" y="69906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D62A23-3A9F-7D95-E140-3EC8CE61D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52691-B2F0-7CFB-8D45-7C16DDF9E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27A1D-CE7F-250D-7FD2-2009D7897D84}"/>
              </a:ext>
            </a:extLst>
          </p:cNvPr>
          <p:cNvGrpSpPr/>
          <p:nvPr/>
        </p:nvGrpSpPr>
        <p:grpSpPr>
          <a:xfrm>
            <a:off x="2281541" y="102877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DDA618-4704-A9B5-6C89-02D287E4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31D026-4D4D-BFC2-C338-F136BF721E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B2FAFB-70D2-5168-9EE5-3F099157C73D}"/>
              </a:ext>
            </a:extLst>
          </p:cNvPr>
          <p:cNvGrpSpPr/>
          <p:nvPr/>
        </p:nvGrpSpPr>
        <p:grpSpPr>
          <a:xfrm>
            <a:off x="1172781" y="14347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AD45F-4B4E-FA8F-2B58-98BDA21C4B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D871-8652-4C86-F55E-58064C127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23134-786A-E075-D3DD-8287276DAC99}"/>
              </a:ext>
            </a:extLst>
          </p:cNvPr>
          <p:cNvGrpSpPr/>
          <p:nvPr/>
        </p:nvGrpSpPr>
        <p:grpSpPr>
          <a:xfrm>
            <a:off x="2510067" y="170882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6927E-7C5D-DE75-5978-717DCA188E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6ED7A0-78F8-A161-C8A7-117EE84FE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5A9DB-5D36-C40D-C05F-EEA131C9450A}"/>
              </a:ext>
            </a:extLst>
          </p:cNvPr>
          <p:cNvGrpSpPr/>
          <p:nvPr/>
        </p:nvGrpSpPr>
        <p:grpSpPr>
          <a:xfrm>
            <a:off x="1467769" y="184578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E06B0-6556-58E6-AB25-A0CED2FF86D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DB92C8-027D-DD58-A26F-C11ADDFF9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80202B-7A9E-755B-EAD7-44AEDD74912B}"/>
              </a:ext>
            </a:extLst>
          </p:cNvPr>
          <p:cNvGrpSpPr/>
          <p:nvPr/>
        </p:nvGrpSpPr>
        <p:grpSpPr>
          <a:xfrm>
            <a:off x="2521101" y="251452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1CE682-0259-06CE-456A-4B229591EB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2970EC-7469-15F3-AF82-2FAB17F4B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30E60-0474-A99D-7E28-2D9401470F82}"/>
              </a:ext>
            </a:extLst>
          </p:cNvPr>
          <p:cNvGrpSpPr/>
          <p:nvPr/>
        </p:nvGrpSpPr>
        <p:grpSpPr>
          <a:xfrm>
            <a:off x="2540621" y="301322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2FC0D-E1E8-1151-916D-A7CF4F81E7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42439-C20C-3A7E-E74A-03F07F05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F2D8ED-6339-C147-C94F-3AEF2DCA5ED9}"/>
              </a:ext>
            </a:extLst>
          </p:cNvPr>
          <p:cNvGrpSpPr/>
          <p:nvPr/>
        </p:nvGrpSpPr>
        <p:grpSpPr>
          <a:xfrm>
            <a:off x="2549058" y="202053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4024-F980-CE01-23FC-54F4BBCD8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1A1446-BE65-BA35-CB95-6030E88E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133371-3AE7-DF93-381A-68825390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" y="5342006"/>
            <a:ext cx="7390151" cy="1302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8B195E7-E56A-E883-0C88-86B22FF08136}"/>
              </a:ext>
            </a:extLst>
          </p:cNvPr>
          <p:cNvGrpSpPr/>
          <p:nvPr/>
        </p:nvGrpSpPr>
        <p:grpSpPr>
          <a:xfrm>
            <a:off x="2536412" y="3335436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92E6A9-4CC2-B529-A5C8-1F72A62D8B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AAE31C-A8C5-ADF1-281A-9435F9C83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4F321B3-8EAB-5EB1-EC49-F8CDF5DB3974}"/>
              </a:ext>
            </a:extLst>
          </p:cNvPr>
          <p:cNvSpPr/>
          <p:nvPr/>
        </p:nvSpPr>
        <p:spPr>
          <a:xfrm>
            <a:off x="2101697" y="5423213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42626F-A7D6-E82E-3666-C09E29E962B7}"/>
              </a:ext>
            </a:extLst>
          </p:cNvPr>
          <p:cNvGrpSpPr/>
          <p:nvPr/>
        </p:nvGrpSpPr>
        <p:grpSpPr>
          <a:xfrm>
            <a:off x="1806375" y="400192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5CE94-4336-755E-6DD4-698B79CFD2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ACD60D-8C41-CB41-15F5-AA050B3A4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D711F-C2DD-4765-FC9E-D74B4978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022" y="1707414"/>
            <a:ext cx="3971429" cy="29809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6C288F0-90D6-637A-4D72-5AF84BCD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57" y="1796825"/>
            <a:ext cx="4427592" cy="298095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2292714-0D64-90C0-0072-40DF8B1D66F1}"/>
              </a:ext>
            </a:extLst>
          </p:cNvPr>
          <p:cNvSpPr/>
          <p:nvPr/>
        </p:nvSpPr>
        <p:spPr>
          <a:xfrm>
            <a:off x="2443397" y="789582"/>
            <a:ext cx="319645" cy="180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E10D57-5FAB-9DD8-908A-15904CFA2DD4}"/>
              </a:ext>
            </a:extLst>
          </p:cNvPr>
          <p:cNvSpPr/>
          <p:nvPr/>
        </p:nvSpPr>
        <p:spPr>
          <a:xfrm>
            <a:off x="6450455" y="4486108"/>
            <a:ext cx="319645" cy="269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6956AB2-59FE-94FF-0B56-EC392BF5F1E1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rot="16200000" flipH="1">
            <a:off x="2623894" y="768908"/>
            <a:ext cx="3965710" cy="4007058"/>
          </a:xfrm>
          <a:prstGeom prst="bentConnector5">
            <a:avLst>
              <a:gd name="adj1" fmla="val -9733"/>
              <a:gd name="adj2" fmla="val 38216"/>
              <a:gd name="adj3" fmla="val 1057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B4F5FAF-5B54-A115-D0B5-5FC4F1D14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432" y="2976280"/>
            <a:ext cx="2648607" cy="4062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FC1ACB-2048-7092-F592-933E0704800F}"/>
              </a:ext>
            </a:extLst>
          </p:cNvPr>
          <p:cNvCxnSpPr>
            <a:cxnSpLocks/>
          </p:cNvCxnSpPr>
          <p:nvPr/>
        </p:nvCxnSpPr>
        <p:spPr>
          <a:xfrm flipV="1">
            <a:off x="6610278" y="3287301"/>
            <a:ext cx="966860" cy="10839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52CDDF-283D-6A13-2365-E0B661F9B9B6}"/>
              </a:ext>
            </a:extLst>
          </p:cNvPr>
          <p:cNvGrpSpPr/>
          <p:nvPr/>
        </p:nvGrpSpPr>
        <p:grpSpPr>
          <a:xfrm>
            <a:off x="1679362" y="5151049"/>
            <a:ext cx="4840643" cy="276999"/>
            <a:chOff x="1679362" y="5151049"/>
            <a:chExt cx="4840643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4024DF-4A87-972C-EF3D-B8A28CF407A0}"/>
                </a:ext>
              </a:extLst>
            </p:cNvPr>
            <p:cNvSpPr txBox="1"/>
            <p:nvPr/>
          </p:nvSpPr>
          <p:spPr>
            <a:xfrm>
              <a:off x="1679362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EE2929-0BE9-2C05-C131-666D207BB15D}"/>
                </a:ext>
              </a:extLst>
            </p:cNvPr>
            <p:cNvSpPr txBox="1"/>
            <p:nvPr/>
          </p:nvSpPr>
          <p:spPr>
            <a:xfrm>
              <a:off x="2558434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42D27-6548-2B9B-14F9-F35848FC7639}"/>
                </a:ext>
              </a:extLst>
            </p:cNvPr>
            <p:cNvSpPr txBox="1"/>
            <p:nvPr/>
          </p:nvSpPr>
          <p:spPr>
            <a:xfrm>
              <a:off x="3452496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D98C93-9F8E-A460-0476-32DAA357145C}"/>
                </a:ext>
              </a:extLst>
            </p:cNvPr>
            <p:cNvSpPr txBox="1"/>
            <p:nvPr/>
          </p:nvSpPr>
          <p:spPr>
            <a:xfrm>
              <a:off x="4346558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190D1C-D4F3-CB20-50C0-A6C125D5DEE0}"/>
                </a:ext>
              </a:extLst>
            </p:cNvPr>
            <p:cNvSpPr txBox="1"/>
            <p:nvPr/>
          </p:nvSpPr>
          <p:spPr>
            <a:xfrm>
              <a:off x="5240620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EDA2C3-4EBE-EEA7-A7A2-8B77B77DBC4B}"/>
                </a:ext>
              </a:extLst>
            </p:cNvPr>
            <p:cNvSpPr txBox="1"/>
            <p:nvPr/>
          </p:nvSpPr>
          <p:spPr>
            <a:xfrm>
              <a:off x="6119692" y="5151049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2311AE-EDE6-A429-F9A9-F1C300FCD2FA}"/>
              </a:ext>
            </a:extLst>
          </p:cNvPr>
          <p:cNvSpPr txBox="1"/>
          <p:nvPr/>
        </p:nvSpPr>
        <p:spPr>
          <a:xfrm>
            <a:off x="4996768" y="1338081"/>
            <a:ext cx="322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winner is in slot </a:t>
            </a:r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 [0,0,0,1]</a:t>
            </a:r>
          </a:p>
        </p:txBody>
      </p:sp>
    </p:spTree>
    <p:extLst>
      <p:ext uri="{BB962C8B-B14F-4D97-AF65-F5344CB8AC3E}">
        <p14:creationId xmlns:p14="http://schemas.microsoft.com/office/powerpoint/2010/main" val="10385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 animBg="1"/>
      <p:bldP spid="66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3 &amp;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F454-D2BC-F5E7-3D7C-C999DA0A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" y="477604"/>
            <a:ext cx="4546889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F5DC4-74A9-508D-8ECA-3A2433B3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0" y="3552839"/>
            <a:ext cx="4546889" cy="30861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889141" y="121947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4312900" y="1404136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2914738" y="1621237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2680804" y="2501947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1052313" y="409562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934221" y="4862294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4462344" y="3530551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7FC2CF-3B06-BD68-3535-75607E44E441}"/>
              </a:ext>
            </a:extLst>
          </p:cNvPr>
          <p:cNvGrpSpPr/>
          <p:nvPr/>
        </p:nvGrpSpPr>
        <p:grpSpPr>
          <a:xfrm>
            <a:off x="2680804" y="5840950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D652D-D791-DBB9-5BAF-BEAABCE144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557657-5C3F-9704-86E3-7F48151F3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9CF5F-9198-2A05-1A8E-4E005AFF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54" y="3899883"/>
            <a:ext cx="2371429" cy="15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F19A4-6475-4C2F-9B2A-EE988B26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07" y="1744766"/>
            <a:ext cx="1702691" cy="14004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80B78D-8C0D-74B6-13D9-4B52DD150CFB}"/>
              </a:ext>
            </a:extLst>
          </p:cNvPr>
          <p:cNvGrpSpPr/>
          <p:nvPr/>
        </p:nvGrpSpPr>
        <p:grpSpPr>
          <a:xfrm>
            <a:off x="5849819" y="1489256"/>
            <a:ext cx="1607671" cy="276999"/>
            <a:chOff x="5849819" y="1489256"/>
            <a:chExt cx="1607671" cy="2769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D197BD-725D-D097-8965-5889738D1BA5}"/>
                </a:ext>
              </a:extLst>
            </p:cNvPr>
            <p:cNvSpPr txBox="1"/>
            <p:nvPr/>
          </p:nvSpPr>
          <p:spPr>
            <a:xfrm>
              <a:off x="5849819" y="1489256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E697D3-1052-9476-39E5-31490F709B52}"/>
                </a:ext>
              </a:extLst>
            </p:cNvPr>
            <p:cNvSpPr txBox="1"/>
            <p:nvPr/>
          </p:nvSpPr>
          <p:spPr>
            <a:xfrm>
              <a:off x="7057177" y="1489256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4E98F4-A754-764F-5088-F2B8F2A7A5FF}"/>
              </a:ext>
            </a:extLst>
          </p:cNvPr>
          <p:cNvGrpSpPr/>
          <p:nvPr/>
        </p:nvGrpSpPr>
        <p:grpSpPr>
          <a:xfrm>
            <a:off x="5586659" y="3712753"/>
            <a:ext cx="2319699" cy="276999"/>
            <a:chOff x="5586659" y="3712753"/>
            <a:chExt cx="2319699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40005E-BBB0-970C-4EF0-01E216FFE77E}"/>
                </a:ext>
              </a:extLst>
            </p:cNvPr>
            <p:cNvSpPr txBox="1"/>
            <p:nvPr/>
          </p:nvSpPr>
          <p:spPr>
            <a:xfrm>
              <a:off x="5586659" y="3712753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7F47CB-AC11-5AB6-D807-95E3A9E6AF4A}"/>
                </a:ext>
              </a:extLst>
            </p:cNvPr>
            <p:cNvSpPr txBox="1"/>
            <p:nvPr/>
          </p:nvSpPr>
          <p:spPr>
            <a:xfrm>
              <a:off x="7506045" y="3712753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FF4E89-0D29-F58F-6D18-BEADF95C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" y="3557926"/>
            <a:ext cx="4133189" cy="308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3FAC-C7ED-6659-E95A-12766A8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" y="473373"/>
            <a:ext cx="4340260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&amp;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057568" y="97270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2575776" y="2578273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4091178" y="3525566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988252" y="3939111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988252" y="445467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466449" y="5851645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1283747" y="4201913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F21076-2C6B-8A40-3573-CC78A024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2" y="1617699"/>
            <a:ext cx="2371429" cy="14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9EA7D-8D37-6114-5694-498CFC40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84" y="3520960"/>
            <a:ext cx="2809524" cy="13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9C43E-6F77-3552-C5C8-2D9930A7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55" y="5098478"/>
            <a:ext cx="3219048" cy="5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B6C4F7-B3BC-0DCF-FC7C-F134937F0588}"/>
              </a:ext>
            </a:extLst>
          </p:cNvPr>
          <p:cNvGrpSpPr/>
          <p:nvPr/>
        </p:nvGrpSpPr>
        <p:grpSpPr>
          <a:xfrm>
            <a:off x="7175604" y="5508885"/>
            <a:ext cx="592112" cy="784076"/>
            <a:chOff x="7175604" y="5508885"/>
            <a:chExt cx="592112" cy="78407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373314A-3722-3F66-14E7-93887FD87920}"/>
                </a:ext>
              </a:extLst>
            </p:cNvPr>
            <p:cNvCxnSpPr/>
            <p:nvPr/>
          </p:nvCxnSpPr>
          <p:spPr>
            <a:xfrm flipV="1">
              <a:off x="7465102" y="5508885"/>
              <a:ext cx="0" cy="40473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29B6206-F398-1AF6-401C-8A6606904867}"/>
                    </a:ext>
                  </a:extLst>
                </p:cNvPr>
                <p:cNvSpPr txBox="1"/>
                <p:nvPr/>
              </p:nvSpPr>
              <p:spPr>
                <a:xfrm>
                  <a:off x="7175604" y="5923629"/>
                  <a:ext cx="592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29B6206-F398-1AF6-401C-8A6606904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604" y="5923629"/>
                  <a:ext cx="59211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6701" t="-121667" r="-855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CA9B94-DB01-F863-B026-55F2EE2A3E4B}"/>
              </a:ext>
            </a:extLst>
          </p:cNvPr>
          <p:cNvGrpSpPr/>
          <p:nvPr/>
        </p:nvGrpSpPr>
        <p:grpSpPr>
          <a:xfrm>
            <a:off x="6073132" y="1407887"/>
            <a:ext cx="2306252" cy="276999"/>
            <a:chOff x="6073132" y="1407887"/>
            <a:chExt cx="2306252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EC59F-EBAD-B470-CABF-D25F42CAF3CF}"/>
                </a:ext>
              </a:extLst>
            </p:cNvPr>
            <p:cNvSpPr txBox="1"/>
            <p:nvPr/>
          </p:nvSpPr>
          <p:spPr>
            <a:xfrm>
              <a:off x="6073132" y="1407887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7229A0-879F-97B5-DD2F-30ECE845E583}"/>
                </a:ext>
              </a:extLst>
            </p:cNvPr>
            <p:cNvSpPr txBox="1"/>
            <p:nvPr/>
          </p:nvSpPr>
          <p:spPr>
            <a:xfrm>
              <a:off x="7979071" y="1407887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02C052-77EC-3830-0F95-84CC0F9CE2F3}"/>
              </a:ext>
            </a:extLst>
          </p:cNvPr>
          <p:cNvGrpSpPr/>
          <p:nvPr/>
        </p:nvGrpSpPr>
        <p:grpSpPr>
          <a:xfrm>
            <a:off x="5854084" y="3292665"/>
            <a:ext cx="2830902" cy="276999"/>
            <a:chOff x="5854084" y="3292665"/>
            <a:chExt cx="2830902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ABF865-2CBE-A85E-46F5-365587B415AB}"/>
                </a:ext>
              </a:extLst>
            </p:cNvPr>
            <p:cNvSpPr txBox="1"/>
            <p:nvPr/>
          </p:nvSpPr>
          <p:spPr>
            <a:xfrm>
              <a:off x="5854084" y="3292665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FE3B3D-599C-2467-D0FE-D4FC63B760EF}"/>
                </a:ext>
              </a:extLst>
            </p:cNvPr>
            <p:cNvSpPr txBox="1"/>
            <p:nvPr/>
          </p:nvSpPr>
          <p:spPr>
            <a:xfrm>
              <a:off x="8284673" y="3292665"/>
              <a:ext cx="400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sv2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CE088A4-35AE-01E4-A61E-1ECD87135CFB}"/>
              </a:ext>
            </a:extLst>
          </p:cNvPr>
          <p:cNvSpPr/>
          <p:nvPr/>
        </p:nvSpPr>
        <p:spPr>
          <a:xfrm>
            <a:off x="3702571" y="3569664"/>
            <a:ext cx="352239" cy="252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42AC1-FB4D-FBD7-0F25-BF3488D4AFF1}"/>
              </a:ext>
            </a:extLst>
          </p:cNvPr>
          <p:cNvSpPr/>
          <p:nvPr/>
        </p:nvSpPr>
        <p:spPr>
          <a:xfrm>
            <a:off x="7243856" y="5946114"/>
            <a:ext cx="446098" cy="32436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7ADEA8D-F954-915F-0320-0C7825373931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rot="16200000" flipH="1">
            <a:off x="4322392" y="3125963"/>
            <a:ext cx="2700812" cy="3588214"/>
          </a:xfrm>
          <a:prstGeom prst="bentConnector5">
            <a:avLst>
              <a:gd name="adj1" fmla="val -4301"/>
              <a:gd name="adj2" fmla="val 44124"/>
              <a:gd name="adj3" fmla="val 10846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Vectors are 1-dimensional constructs, they have no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transpose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conform to the rules of standard matrix multiplication, or to use array display functions, we may have to </a:t>
                </a:r>
                <a:r>
                  <a:rPr lang="en-US" sz="2400" u="sng" dirty="0"/>
                  <a:t>boost</a:t>
                </a:r>
                <a:r>
                  <a:rPr lang="en-US" sz="2400" dirty="0"/>
                  <a:t> a vector's dimensions to be a 2-D </a:t>
                </a:r>
                <a:r>
                  <a:rPr lang="en-US" sz="2400" b="1" dirty="0"/>
                  <a:t>matrix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Numpy supports Python's array slicing syntax and can add a pseudo row/column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np.newaxis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numpy.dot() </a:t>
                </a:r>
                <a:r>
                  <a:rPr lang="en-US" sz="2400" dirty="0"/>
                  <a:t>operator gracefully handles the multiplication of scalars, vectors, and matrices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qubit's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phase</a:t>
                </a:r>
                <a:r>
                  <a:rPr lang="en-US" sz="2400" dirty="0"/>
                  <a:t> onto itself does not affect its probability of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but will affect the outcome of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Hadamard gate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3014" t="-1854" r="-1777" b="-13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the phase of a </a:t>
            </a:r>
            <a:r>
              <a:rPr lang="en-US" sz="2400" b="1" dirty="0"/>
              <a:t>target</a:t>
            </a:r>
            <a:r>
              <a:rPr lang="en-US" sz="2400" dirty="0"/>
              <a:t> qubit in a </a:t>
            </a:r>
            <a:r>
              <a:rPr lang="en-US" sz="2400" i="1" dirty="0"/>
              <a:t>controlled</a:t>
            </a:r>
            <a:r>
              <a:rPr lang="en-US" sz="2400" dirty="0"/>
              <a:t> gate affects the phase of the </a:t>
            </a:r>
            <a:r>
              <a:rPr lang="en-US" sz="2400" u="sng" dirty="0"/>
              <a:t>control</a:t>
            </a:r>
            <a:r>
              <a:rPr lang="en-US" sz="2400" dirty="0"/>
              <a:t> qubit, it is called </a:t>
            </a:r>
            <a:r>
              <a:rPr lang="en-US" sz="2400" b="1" dirty="0">
                <a:solidFill>
                  <a:srgbClr val="00B050"/>
                </a:solidFill>
              </a:rPr>
              <a:t>phase kickback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is a trivial algorithm but was one of the first to demonstrate (but not prove) quantum supremacy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step-by-step explain a quantum algorithm using raw state vectors, brackets, tensors, unitary matrices, and matrix multiplication, then you don't understand the algorithm – it is not magic – it is 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phase amplification used in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increases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589B2A-A83D-CE6F-2E25-78C7D81B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8" y="1366560"/>
            <a:ext cx="5170769" cy="28681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3 – </a:t>
            </a:r>
            <a:r>
              <a:rPr lang="en-US" sz="3200" dirty="0">
                <a:latin typeface="+mn-lt"/>
              </a:rPr>
              <a:t>phase_kickback.ipynb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C225476-3166-BAAA-FE65-2C89CE19AA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98" y="4611157"/>
            <a:ext cx="2404800" cy="1213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D04B76-79D4-53BA-31EB-82907F23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882" y="4626146"/>
            <a:ext cx="3072880" cy="12200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F5E807-6D2C-FA31-096B-73EDC9772A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49" y="1303303"/>
            <a:ext cx="919039" cy="29314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330018-FFA4-29DA-6B73-73A9A7A5AD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566" y="2605025"/>
            <a:ext cx="2237079" cy="388784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18B7BDC-C443-8F9B-711B-D8C3722581CE}"/>
              </a:ext>
            </a:extLst>
          </p:cNvPr>
          <p:cNvGrpSpPr/>
          <p:nvPr/>
        </p:nvGrpSpPr>
        <p:grpSpPr>
          <a:xfrm>
            <a:off x="4185296" y="1644986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0A1F28-7457-C3D4-FB63-BB6136989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A05CD9-A072-5AE5-72B5-FCE0FBA8AF4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A71BD0C-241C-A03C-07BE-71D5F1E13914}"/>
              </a:ext>
            </a:extLst>
          </p:cNvPr>
          <p:cNvSpPr/>
          <p:nvPr/>
        </p:nvSpPr>
        <p:spPr>
          <a:xfrm>
            <a:off x="1373980" y="1748735"/>
            <a:ext cx="645319" cy="179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19ADDB-3BD0-6C70-2042-A5484F05C2B3}"/>
              </a:ext>
            </a:extLst>
          </p:cNvPr>
          <p:cNvGrpSpPr/>
          <p:nvPr/>
        </p:nvGrpSpPr>
        <p:grpSpPr>
          <a:xfrm>
            <a:off x="3540715" y="201392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412DF8E-E9E0-7947-65DA-A9F5FBFF0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FD787-B78F-B6D5-7477-78C8D724188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F1A36B-80C9-FB1E-DD6A-32F8D51E5926}"/>
              </a:ext>
            </a:extLst>
          </p:cNvPr>
          <p:cNvGrpSpPr/>
          <p:nvPr/>
        </p:nvGrpSpPr>
        <p:grpSpPr>
          <a:xfrm>
            <a:off x="4235570" y="2714810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C6F99E-7158-756E-EA3C-C8FE56B672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45C8BD-E52F-D7C1-73D5-026BF7B74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C1AC33-8F86-6CBA-536A-FC37BC86FF98}"/>
              </a:ext>
            </a:extLst>
          </p:cNvPr>
          <p:cNvGrpSpPr/>
          <p:nvPr/>
        </p:nvGrpSpPr>
        <p:grpSpPr>
          <a:xfrm>
            <a:off x="5070199" y="3530184"/>
            <a:ext cx="911460" cy="637838"/>
            <a:chOff x="3750157" y="5235013"/>
            <a:chExt cx="911460" cy="6378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516FDB-C8D9-D891-7A6A-5B8CA643417A}"/>
                </a:ext>
              </a:extLst>
            </p:cNvPr>
            <p:cNvSpPr txBox="1"/>
            <p:nvPr/>
          </p:nvSpPr>
          <p:spPr>
            <a:xfrm>
              <a:off x="4278159" y="550351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486528B-E0CA-7B4E-8EC8-2767987A21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0157" y="5235013"/>
              <a:ext cx="590661" cy="359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C35BB11-0323-42F8-6537-0A7424C6C8FB}"/>
              </a:ext>
            </a:extLst>
          </p:cNvPr>
          <p:cNvSpPr/>
          <p:nvPr/>
        </p:nvSpPr>
        <p:spPr>
          <a:xfrm>
            <a:off x="5121949" y="4971259"/>
            <a:ext cx="112700" cy="17448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11E58F-8791-5F0C-54DE-75397B245D8C}"/>
              </a:ext>
            </a:extLst>
          </p:cNvPr>
          <p:cNvGrpSpPr/>
          <p:nvPr/>
        </p:nvGrpSpPr>
        <p:grpSpPr>
          <a:xfrm>
            <a:off x="2015185" y="3606529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ECA6BB-9D49-D755-4173-164E0936B89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BDBDD8-0793-74A4-F31A-09AF45A1F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B20E00-AE11-712B-7C48-778D373CC1F3}"/>
              </a:ext>
            </a:extLst>
          </p:cNvPr>
          <p:cNvGrpSpPr/>
          <p:nvPr/>
        </p:nvGrpSpPr>
        <p:grpSpPr>
          <a:xfrm>
            <a:off x="2557171" y="37576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FEC00E-CE28-3288-26C3-249CE51E2F4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978AA3C-F8CE-398E-CA9F-9BC775957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A06D7146-6E55-F515-C67E-486BAE0DBD1E}"/>
              </a:ext>
            </a:extLst>
          </p:cNvPr>
          <p:cNvSpPr/>
          <p:nvPr/>
        </p:nvSpPr>
        <p:spPr>
          <a:xfrm>
            <a:off x="8801502" y="2902160"/>
            <a:ext cx="178192" cy="17448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201309-0FAD-E0DB-7293-F616A57FF9FE}"/>
              </a:ext>
            </a:extLst>
          </p:cNvPr>
          <p:cNvSpPr/>
          <p:nvPr/>
        </p:nvSpPr>
        <p:spPr>
          <a:xfrm>
            <a:off x="888205" y="3691461"/>
            <a:ext cx="1126980" cy="17987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85AACC33-DD23-E47C-75C5-83528A390C70}"/>
              </a:ext>
            </a:extLst>
          </p:cNvPr>
          <p:cNvCxnSpPr>
            <a:stCxn id="62" idx="0"/>
            <a:endCxn id="61" idx="0"/>
          </p:cNvCxnSpPr>
          <p:nvPr/>
        </p:nvCxnSpPr>
        <p:spPr>
          <a:xfrm rot="5400000" flipH="1" flipV="1">
            <a:off x="4776496" y="-422640"/>
            <a:ext cx="789301" cy="7438903"/>
          </a:xfrm>
          <a:prstGeom prst="bentConnector3">
            <a:avLst>
              <a:gd name="adj1" fmla="val 21252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4FDCB7A-263C-5F36-99A7-3429370DEA39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rot="16200000" flipV="1">
            <a:off x="2765037" y="2557997"/>
            <a:ext cx="1099921" cy="372660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7FCB6A-CB17-2E5A-0203-76FA711AA91A}"/>
              </a:ext>
            </a:extLst>
          </p:cNvPr>
          <p:cNvCxnSpPr/>
          <p:nvPr/>
        </p:nvCxnSpPr>
        <p:spPr>
          <a:xfrm>
            <a:off x="6528216" y="3691461"/>
            <a:ext cx="884420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278409-9938-2AA1-2071-3D88DAF629CD}"/>
              </a:ext>
            </a:extLst>
          </p:cNvPr>
          <p:cNvSpPr txBox="1"/>
          <p:nvPr/>
        </p:nvSpPr>
        <p:spPr>
          <a:xfrm>
            <a:off x="6640247" y="3725317"/>
            <a:ext cx="700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These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"look"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similar</a:t>
            </a:r>
          </a:p>
        </p:txBody>
      </p:sp>
    </p:spTree>
    <p:extLst>
      <p:ext uri="{BB962C8B-B14F-4D97-AF65-F5344CB8AC3E}">
        <p14:creationId xmlns:p14="http://schemas.microsoft.com/office/powerpoint/2010/main" val="20281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4" grpId="0" animBg="1"/>
      <p:bldP spid="61" grpId="0" animBg="1"/>
      <p:bldP spid="62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D011E33-9EB3-1E18-4D89-4D97B1C5F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055" y="4269905"/>
            <a:ext cx="3333142" cy="2269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D72D-8EA2-C44A-9AF5-ED12233EB8D2}"/>
              </a:ext>
            </a:extLst>
          </p:cNvPr>
          <p:cNvSpPr txBox="1">
            <a:spLocks/>
          </p:cNvSpPr>
          <p:nvPr/>
        </p:nvSpPr>
        <p:spPr>
          <a:xfrm>
            <a:off x="5053233" y="224676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4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F31C2-7ADE-D180-295F-927D699451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4" y="881335"/>
            <a:ext cx="3990136" cy="32544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2FBF6-152F-D696-085F-F328D5E3D6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4" y="4664127"/>
            <a:ext cx="3990136" cy="1168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E5317C-D829-09E3-23F8-3D88D965EF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038" y="1609336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0846F1-E9E8-2450-2850-4E59866368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583" y="1586851"/>
            <a:ext cx="2233631" cy="2548923"/>
          </a:xfrm>
          <a:prstGeom prst="rect">
            <a:avLst/>
          </a:prstGeom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2150FE-C8E6-AB8F-97F4-F470370B1FBB}"/>
              </a:ext>
            </a:extLst>
          </p:cNvPr>
          <p:cNvGrpSpPr/>
          <p:nvPr/>
        </p:nvGrpSpPr>
        <p:grpSpPr>
          <a:xfrm>
            <a:off x="1932963" y="811189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61FBDB-68CF-2D1A-E784-A9BCE2F72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E1C734-9E2E-5FCA-AF91-71CD8DC784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AF416-0E3B-2364-6F49-B9585B7DDC48}"/>
              </a:ext>
            </a:extLst>
          </p:cNvPr>
          <p:cNvGrpSpPr/>
          <p:nvPr/>
        </p:nvGrpSpPr>
        <p:grpSpPr>
          <a:xfrm>
            <a:off x="4109956" y="113597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15DE1-8D5D-A492-F744-3890663B6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66E37F-BFCF-5D2D-DA5B-6F8FBD14DC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8FDC1-1A67-8AA5-D068-AD7D1627AFEA}"/>
              </a:ext>
            </a:extLst>
          </p:cNvPr>
          <p:cNvGrpSpPr/>
          <p:nvPr/>
        </p:nvGrpSpPr>
        <p:grpSpPr>
          <a:xfrm>
            <a:off x="2201280" y="1290011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84FCDB-18FB-7CB8-9F86-675DFC6F9D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FE281B5-710E-1EF3-2086-5F97BF995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C22690-6E57-5A60-BD9D-264281B21041}"/>
              </a:ext>
            </a:extLst>
          </p:cNvPr>
          <p:cNvGrpSpPr/>
          <p:nvPr/>
        </p:nvGrpSpPr>
        <p:grpSpPr>
          <a:xfrm>
            <a:off x="837743" y="1471722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2289E-A60E-36BC-99DE-37417051049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7DEFE1-DD72-4686-4197-FBA07884A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CD2CA9-E63B-44B5-142C-CF5360045538}"/>
              </a:ext>
            </a:extLst>
          </p:cNvPr>
          <p:cNvGrpSpPr/>
          <p:nvPr/>
        </p:nvGrpSpPr>
        <p:grpSpPr>
          <a:xfrm>
            <a:off x="849033" y="1772317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3DD973-B804-D7B8-776C-D873E0DEA99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9ECDF4B-DEF8-F7CA-46B1-3CEA94AF1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848D9A-E387-0D31-79D0-FBA859B1EFE5}"/>
              </a:ext>
            </a:extLst>
          </p:cNvPr>
          <p:cNvGrpSpPr/>
          <p:nvPr/>
        </p:nvGrpSpPr>
        <p:grpSpPr>
          <a:xfrm>
            <a:off x="2626137" y="384595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2576DF-51A4-D229-02E3-D31F7C870E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8CC940-94AA-5977-81F6-E6F5E195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61C054-C7D0-35A0-4A53-D116B18D293B}"/>
                  </a:ext>
                </a:extLst>
              </p:cNvPr>
              <p:cNvSpPr txBox="1"/>
              <p:nvPr/>
            </p:nvSpPr>
            <p:spPr>
              <a:xfrm>
                <a:off x="8423914" y="2259702"/>
                <a:ext cx="531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61C054-C7D0-35A0-4A53-D116B18D2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14" y="2259702"/>
                <a:ext cx="5312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7093D1-E256-FE97-E9A7-E2521EAC7079}"/>
                  </a:ext>
                </a:extLst>
              </p:cNvPr>
              <p:cNvSpPr txBox="1"/>
              <p:nvPr/>
            </p:nvSpPr>
            <p:spPr>
              <a:xfrm>
                <a:off x="6803439" y="3719225"/>
                <a:ext cx="531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7093D1-E256-FE97-E9A7-E2521EAC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39" y="3719225"/>
                <a:ext cx="5312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46B77A0-69A7-E8C4-D35A-21071C4EEF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5" y="881336"/>
            <a:ext cx="3990136" cy="3246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F04B1-BCB0-CDBA-9D73-A40C210D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4" y="4698702"/>
            <a:ext cx="4471988" cy="113231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8C946-51C0-A2DB-5CAA-F379240572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668" y="1586852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0B70-CF15-3C6A-BDC8-66F82EC69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038" y="1586851"/>
            <a:ext cx="2221545" cy="253513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D72D-8EA2-C44A-9AF5-ED12233EB8D2}"/>
              </a:ext>
            </a:extLst>
          </p:cNvPr>
          <p:cNvSpPr txBox="1">
            <a:spLocks/>
          </p:cNvSpPr>
          <p:nvPr/>
        </p:nvSpPr>
        <p:spPr>
          <a:xfrm>
            <a:off x="5047189" y="224676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5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6FBCC-259C-D4F8-C189-6EF75D6F5B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055" y="4269905"/>
            <a:ext cx="3333142" cy="22690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84AAFB4-758E-B3E7-2E65-F606AF042220}"/>
              </a:ext>
            </a:extLst>
          </p:cNvPr>
          <p:cNvGrpSpPr/>
          <p:nvPr/>
        </p:nvGrpSpPr>
        <p:grpSpPr>
          <a:xfrm>
            <a:off x="1932963" y="811189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6F9634-8D8F-DDDA-C711-8A738AE9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ABE699-EC61-9ADF-1634-74AC79D5FBC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36D649-C4D3-C79B-D3B5-03A4DFC213A3}"/>
              </a:ext>
            </a:extLst>
          </p:cNvPr>
          <p:cNvGrpSpPr/>
          <p:nvPr/>
        </p:nvGrpSpPr>
        <p:grpSpPr>
          <a:xfrm>
            <a:off x="4109956" y="113597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96E38B-A418-DEB7-BE00-5BF6B7B1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6A7722-57FB-F56F-23BF-6103C76378A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E406A-E041-08BB-C9AA-31FA592F28A0}"/>
              </a:ext>
            </a:extLst>
          </p:cNvPr>
          <p:cNvGrpSpPr/>
          <p:nvPr/>
        </p:nvGrpSpPr>
        <p:grpSpPr>
          <a:xfrm>
            <a:off x="2201280" y="129001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ECC344-9A1B-EAA6-3E2E-1F9BF5D76C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DCB8D8-E347-83BA-DCC2-26A812309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AFDBB-B565-EA0C-2307-9F7BABFFAD46}"/>
              </a:ext>
            </a:extLst>
          </p:cNvPr>
          <p:cNvGrpSpPr/>
          <p:nvPr/>
        </p:nvGrpSpPr>
        <p:grpSpPr>
          <a:xfrm>
            <a:off x="1624721" y="1471722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FFC783-D664-5D36-6259-A02D6C0296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77F251-D01E-C64B-6A62-6D486E63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F58A9B-2683-7F44-3F94-B0222B0F8D02}"/>
              </a:ext>
            </a:extLst>
          </p:cNvPr>
          <p:cNvGrpSpPr/>
          <p:nvPr/>
        </p:nvGrpSpPr>
        <p:grpSpPr>
          <a:xfrm>
            <a:off x="1358696" y="177231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C5531B-AC1D-E061-D757-E57A94D76B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3490192-88BE-A939-9D69-4631CC8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56125B-D2FF-421A-0F29-35DCB6E92546}"/>
              </a:ext>
            </a:extLst>
          </p:cNvPr>
          <p:cNvGrpSpPr/>
          <p:nvPr/>
        </p:nvGrpSpPr>
        <p:grpSpPr>
          <a:xfrm>
            <a:off x="2626137" y="384595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D9B529-45D1-7667-32C4-80C50AE8ED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1E8DD3-04D2-809A-0C67-323AB2395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2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A1B62-157B-4393-064C-03C9BFC301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29" y="1988347"/>
            <a:ext cx="3990136" cy="1168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D2135-9FEF-3535-C185-0A9A4660E9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339" y="1304989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649C8-9994-A525-3DD9-379AB3A919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884" y="1298093"/>
            <a:ext cx="2233631" cy="254892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8C946-51C0-A2DB-5CAA-F379240572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970" y="3901593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0B70-CF15-3C6A-BDC8-66F82EC694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340" y="3901593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9FF35-19CB-128E-497F-78413654E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6" y="4603003"/>
            <a:ext cx="4471988" cy="1132310"/>
          </a:xfrm>
          <a:prstGeom prst="rect">
            <a:avLst/>
          </a:prstGeom>
          <a:ln>
            <a:noFill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803C794-6552-E9D9-A4DB-D7AC475A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The Route Matters</a:t>
            </a:r>
            <a:endParaRPr lang="en-US" sz="320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E34ED5-7EA8-4521-BD7E-E2F319B5D850}"/>
              </a:ext>
            </a:extLst>
          </p:cNvPr>
          <p:cNvSpPr/>
          <p:nvPr/>
        </p:nvSpPr>
        <p:spPr>
          <a:xfrm>
            <a:off x="7713417" y="1278178"/>
            <a:ext cx="856273" cy="38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0F5AEB-01E3-C245-EE98-A9E47A43DE6E}"/>
              </a:ext>
            </a:extLst>
          </p:cNvPr>
          <p:cNvSpPr/>
          <p:nvPr/>
        </p:nvSpPr>
        <p:spPr>
          <a:xfrm>
            <a:off x="7735902" y="3881921"/>
            <a:ext cx="950899" cy="38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8D9A1B3-9012-CC8C-4FBA-14A497A3DC8C}"/>
              </a:ext>
            </a:extLst>
          </p:cNvPr>
          <p:cNvCxnSpPr>
            <a:stCxn id="18" idx="3"/>
            <a:endCxn id="19" idx="3"/>
          </p:cNvCxnSpPr>
          <p:nvPr/>
        </p:nvCxnSpPr>
        <p:spPr>
          <a:xfrm>
            <a:off x="8569690" y="1468581"/>
            <a:ext cx="117111" cy="2603743"/>
          </a:xfrm>
          <a:prstGeom prst="bentConnector3">
            <a:avLst>
              <a:gd name="adj1" fmla="val 295199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BFE97-F5EF-5D8D-50C3-67FC3A158CA7}"/>
              </a:ext>
            </a:extLst>
          </p:cNvPr>
          <p:cNvSpPr/>
          <p:nvPr/>
        </p:nvSpPr>
        <p:spPr>
          <a:xfrm>
            <a:off x="7713417" y="2405921"/>
            <a:ext cx="546164" cy="6145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F2B2E8-04B6-8976-6864-73A49A08C314}"/>
              </a:ext>
            </a:extLst>
          </p:cNvPr>
          <p:cNvSpPr/>
          <p:nvPr/>
        </p:nvSpPr>
        <p:spPr>
          <a:xfrm>
            <a:off x="7736567" y="5014411"/>
            <a:ext cx="546164" cy="6145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8DFE406-4038-88C9-551A-8D37D31A1490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H="1" flipV="1">
            <a:off x="7713417" y="2713220"/>
            <a:ext cx="23150" cy="2608490"/>
          </a:xfrm>
          <a:prstGeom prst="bentConnector3">
            <a:avLst>
              <a:gd name="adj1" fmla="val -4548851"/>
            </a:avLst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938D38-02DD-2754-6EF0-47EE1FE66762}"/>
              </a:ext>
            </a:extLst>
          </p:cNvPr>
          <p:cNvSpPr txBox="1"/>
          <p:nvPr/>
        </p:nvSpPr>
        <p:spPr>
          <a:xfrm>
            <a:off x="1065479" y="3378454"/>
            <a:ext cx="2628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probabilities are the </a:t>
            </a:r>
            <a:r>
              <a:rPr lang="en-US" b="1" dirty="0">
                <a:solidFill>
                  <a:srgbClr val="00B050"/>
                </a:solidFill>
              </a:rPr>
              <a:t>same</a:t>
            </a:r>
            <a:r>
              <a:rPr lang="en-US" dirty="0"/>
              <a:t>, but the amplitudes are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74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15114</TotalTime>
  <Words>2356</Words>
  <Application>Microsoft Office PowerPoint</Application>
  <PresentationFormat>On-screen Show (4:3)</PresentationFormat>
  <Paragraphs>509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24a – Goals</vt:lpstr>
      <vt:lpstr>PowerPoint Presentation</vt:lpstr>
      <vt:lpstr>Run Cell 1 – phase_kickback.ipynb</vt:lpstr>
      <vt:lpstr>PowerPoint Presentation</vt:lpstr>
      <vt:lpstr>Run Cell 3 – phase_kickback.ipynb</vt:lpstr>
      <vt:lpstr>PowerPoint Presentation</vt:lpstr>
      <vt:lpstr>PowerPoint Presentation</vt:lpstr>
      <vt:lpstr>The Route Matters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Deutsch Algorithm</vt:lpstr>
      <vt:lpstr>The Deutsch Algorithm</vt:lpstr>
      <vt:lpstr>The Deutsch Algorithm</vt:lpstr>
      <vt:lpstr>Deutsch-Jozsa Algorithm</vt:lpstr>
      <vt:lpstr>Quantum Supremacy</vt:lpstr>
      <vt:lpstr>The Deutsch Algorithm</vt:lpstr>
      <vt:lpstr>Run Cells 1 to 8 – deutsch.ipynb</vt:lpstr>
      <vt:lpstr>The Deutsch Algorithm</vt:lpstr>
      <vt:lpstr>The Deutsch Algorithm</vt:lpstr>
      <vt:lpstr>Run Cell 9 – deutsch.ipynb</vt:lpstr>
      <vt:lpstr>Run Cell 10 – deutsch.ipynb</vt:lpstr>
      <vt:lpstr>Run Cell 11 – deutsch.ipynb</vt:lpstr>
      <vt:lpstr>Run Cell 12 – deutsch.ipynb</vt:lpstr>
      <vt:lpstr>Deutsch's Algorithm – The Math</vt:lpstr>
      <vt:lpstr>Deutsch's Algorithm – The Math</vt:lpstr>
      <vt:lpstr>Deutsch's Algorithm – The Math</vt:lpstr>
      <vt:lpstr>The Deutsch-Jozsa Oracle</vt:lpstr>
      <vt:lpstr>A Quantum Algorithm as a Matrix</vt:lpstr>
      <vt:lpstr>Open Cell 1 deutsch_jozsa.ipynb</vt:lpstr>
      <vt:lpstr>Run Cells 1-4 deutsch_Jozsa.ipynb</vt:lpstr>
      <vt:lpstr>The Deutsch-Jozsa Oracle</vt:lpstr>
      <vt:lpstr>The Deutsch-Jozsa Oracle</vt:lpstr>
      <vt:lpstr>Grover's Algorithm</vt:lpstr>
      <vt:lpstr>Grover's Algorithm</vt:lpstr>
      <vt:lpstr>Grover's Algorithm</vt:lpstr>
      <vt:lpstr>Grover's Algorithm</vt:lpstr>
      <vt:lpstr>Grover's Algorithm</vt:lpstr>
      <vt:lpstr>Grover's Algorithm</vt:lpstr>
      <vt:lpstr>PowerPoint Presentation</vt:lpstr>
      <vt:lpstr>PowerPoint Presentation</vt:lpstr>
      <vt:lpstr>PowerPoint Presentation</vt:lpstr>
      <vt:lpstr>PowerPoint Presentation</vt:lpstr>
      <vt:lpstr>Session 24a – Now You Know</vt:lpstr>
      <vt:lpstr>Session 24a – Now You Know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1182</cp:revision>
  <cp:lastPrinted>2015-06-01T00:45:11Z</cp:lastPrinted>
  <dcterms:created xsi:type="dcterms:W3CDTF">2014-09-21T17:58:26Z</dcterms:created>
  <dcterms:modified xsi:type="dcterms:W3CDTF">2023-07-21T01:35:03Z</dcterms:modified>
</cp:coreProperties>
</file>